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Algerian" panose="04020705040A02060702" pitchFamily="82" charset="0"/>
      <p:regular r:id="rId20"/>
    </p:embeddedFont>
    <p:embeddedFont>
      <p:font typeface="Heebo Light" pitchFamily="2" charset="-79"/>
      <p:regular r:id="rId21"/>
    </p:embeddedFont>
    <p:embeddedFont>
      <p:font typeface="Montserrat" panose="00000500000000000000" pitchFamily="2" charset="0"/>
      <p:regular r:id="rId22"/>
    </p:embeddedFont>
    <p:embeddedFont>
      <p:font typeface="Montserrat Light" panose="00000400000000000000"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442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12"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rgbClr val="DFDFE0"/>
          </a:solidFill>
          <a:ln/>
        </p:spPr>
      </p:sp>
      <p:sp>
        <p:nvSpPr>
          <p:cNvPr id="5" name="Text 1"/>
          <p:cNvSpPr/>
          <p:nvPr/>
        </p:nvSpPr>
        <p:spPr>
          <a:xfrm>
            <a:off x="793790" y="318706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AI-Powered Chatbot for Banking</a:t>
            </a:r>
            <a:endParaRPr lang="en-US" sz="3900" dirty="0"/>
          </a:p>
        </p:txBody>
      </p:sp>
      <p:sp>
        <p:nvSpPr>
          <p:cNvPr id="6" name="Text 2"/>
          <p:cNvSpPr/>
          <p:nvPr/>
        </p:nvSpPr>
        <p:spPr>
          <a:xfrm>
            <a:off x="793790" y="4724876"/>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Infosys Springboard Internship Project: Revolutionizing Customer Support</a:t>
            </a:r>
            <a:endParaRPr lang="en-US" sz="1550" dirty="0"/>
          </a:p>
        </p:txBody>
      </p:sp>
      <p:pic>
        <p:nvPicPr>
          <p:cNvPr id="7" name="Image 0" descr="preencoded.png">
            <a:extLst>
              <a:ext uri="{FF2B5EF4-FFF2-40B4-BE49-F238E27FC236}">
                <a16:creationId xmlns:a16="http://schemas.microsoft.com/office/drawing/2014/main" id="{1F61C143-6E42-55B5-250B-0421A2DC0708}"/>
              </a:ext>
            </a:extLst>
          </p:cNvPr>
          <p:cNvPicPr>
            <a:picLocks noChangeAspect="1"/>
          </p:cNvPicPr>
          <p:nvPr/>
        </p:nvPicPr>
        <p:blipFill>
          <a:blip r:embed="rId4"/>
          <a:stretch>
            <a:fillRect/>
          </a:stretch>
        </p:blipFill>
        <p:spPr>
          <a:xfrm>
            <a:off x="9144000" y="0"/>
            <a:ext cx="5486400" cy="8229600"/>
          </a:xfrm>
          <a:prstGeom prst="rect">
            <a:avLst/>
          </a:prstGeom>
        </p:spPr>
      </p:pic>
      <p:sp>
        <p:nvSpPr>
          <p:cNvPr id="4" name="Text 1">
            <a:extLst>
              <a:ext uri="{FF2B5EF4-FFF2-40B4-BE49-F238E27FC236}">
                <a16:creationId xmlns:a16="http://schemas.microsoft.com/office/drawing/2014/main" id="{EB445108-B796-E341-284F-FA9C8D522804}"/>
              </a:ext>
            </a:extLst>
          </p:cNvPr>
          <p:cNvSpPr/>
          <p:nvPr/>
        </p:nvSpPr>
        <p:spPr>
          <a:xfrm>
            <a:off x="793789" y="6050392"/>
            <a:ext cx="7556421" cy="1240155"/>
          </a:xfrm>
          <a:prstGeom prst="rect">
            <a:avLst/>
          </a:prstGeom>
          <a:noFill/>
          <a:ln/>
        </p:spPr>
        <p:txBody>
          <a:bodyPr wrap="square" lIns="0" tIns="0" rIns="0" bIns="0" rtlCol="0" anchor="t"/>
          <a:lstStyle/>
          <a:p>
            <a:pPr marL="0" indent="0" algn="l">
              <a:lnSpc>
                <a:spcPts val="4850"/>
              </a:lnSpc>
              <a:buNone/>
            </a:pPr>
            <a:endParaRPr lang="en-US" sz="2400" dirty="0">
              <a:solidFill>
                <a:schemeClr val="bg1"/>
              </a:solidFill>
              <a:latin typeface="Algerian" panose="04020705040A02060702" pitchFamily="82" charset="0"/>
            </a:endParaRPr>
          </a:p>
        </p:txBody>
      </p:sp>
      <p:sp>
        <p:nvSpPr>
          <p:cNvPr id="8" name="Text 1">
            <a:extLst>
              <a:ext uri="{FF2B5EF4-FFF2-40B4-BE49-F238E27FC236}">
                <a16:creationId xmlns:a16="http://schemas.microsoft.com/office/drawing/2014/main" id="{1AD57CFA-0340-61CA-6566-B62EC70BA4DA}"/>
              </a:ext>
            </a:extLst>
          </p:cNvPr>
          <p:cNvSpPr/>
          <p:nvPr/>
        </p:nvSpPr>
        <p:spPr>
          <a:xfrm>
            <a:off x="793791" y="6437668"/>
            <a:ext cx="4316092" cy="1240155"/>
          </a:xfrm>
          <a:prstGeom prst="rect">
            <a:avLst/>
          </a:prstGeom>
          <a:noFill/>
          <a:ln/>
        </p:spPr>
        <p:txBody>
          <a:bodyPr wrap="square" lIns="0" tIns="0" rIns="0" bIns="0" rtlCol="0" anchor="t"/>
          <a:lstStyle/>
          <a:p>
            <a:pPr marL="0" indent="0" algn="l">
              <a:lnSpc>
                <a:spcPts val="4850"/>
              </a:lnSpc>
              <a:buNone/>
            </a:pPr>
            <a:r>
              <a:rPr lang="en-US" sz="3900" dirty="0">
                <a:solidFill>
                  <a:schemeClr val="bg1"/>
                </a:solidFill>
              </a:rPr>
              <a:t>BY</a:t>
            </a:r>
          </a:p>
          <a:p>
            <a:pPr marL="0" indent="0" algn="l">
              <a:lnSpc>
                <a:spcPts val="4850"/>
              </a:lnSpc>
              <a:buNone/>
            </a:pPr>
            <a:r>
              <a:rPr lang="en-US" sz="3900" dirty="0">
                <a:solidFill>
                  <a:schemeClr val="bg1"/>
                </a:solidFill>
              </a:rPr>
              <a:t>Aitha Rohith Kumar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25210" y="994529"/>
            <a:ext cx="7693581" cy="906542"/>
          </a:xfrm>
          <a:prstGeom prst="rect">
            <a:avLst/>
          </a:prstGeom>
          <a:noFill/>
          <a:ln/>
        </p:spPr>
        <p:txBody>
          <a:bodyPr wrap="square" lIns="0" tIns="0" rIns="0" bIns="0" rtlCol="0" anchor="t"/>
          <a:lstStyle/>
          <a:p>
            <a:pPr marL="0" indent="0" algn="l">
              <a:lnSpc>
                <a:spcPts val="3550"/>
              </a:lnSpc>
              <a:buNone/>
            </a:pPr>
            <a:r>
              <a:rPr lang="en-US" sz="2850" dirty="0">
                <a:solidFill>
                  <a:srgbClr val="F2F0F4"/>
                </a:solidFill>
                <a:latin typeface="Montserrat" pitchFamily="34" charset="0"/>
                <a:ea typeface="Montserrat" pitchFamily="34" charset="-122"/>
                <a:cs typeface="Montserrat" pitchFamily="34" charset="-120"/>
              </a:rPr>
              <a:t>Milestone 2: Enhancing Chatbot Intelligence</a:t>
            </a:r>
            <a:endParaRPr lang="en-US" sz="2850" dirty="0"/>
          </a:p>
        </p:txBody>
      </p:sp>
      <p:sp>
        <p:nvSpPr>
          <p:cNvPr id="6" name="Shape 3"/>
          <p:cNvSpPr/>
          <p:nvPr/>
        </p:nvSpPr>
        <p:spPr>
          <a:xfrm>
            <a:off x="725210" y="2173010"/>
            <a:ext cx="3756184" cy="2646878"/>
          </a:xfrm>
          <a:prstGeom prst="roundRect">
            <a:avLst>
              <a:gd name="adj" fmla="val 4146"/>
            </a:avLst>
          </a:prstGeom>
          <a:solidFill>
            <a:srgbClr val="0D0A2C">
              <a:alpha val="95000"/>
            </a:srgbClr>
          </a:solidFill>
          <a:ln w="22860">
            <a:solidFill>
              <a:srgbClr val="4A2C85"/>
            </a:solidFill>
            <a:prstDash val="solid"/>
          </a:ln>
        </p:spPr>
      </p:sp>
      <p:pic>
        <p:nvPicPr>
          <p:cNvPr id="7" name="Image 1" descr="preencoded.png"/>
          <p:cNvPicPr>
            <a:picLocks noChangeAspect="1"/>
          </p:cNvPicPr>
          <p:nvPr/>
        </p:nvPicPr>
        <p:blipFill>
          <a:blip r:embed="rId4"/>
          <a:stretch>
            <a:fillRect/>
          </a:stretch>
        </p:blipFill>
        <p:spPr>
          <a:xfrm>
            <a:off x="702350" y="2173010"/>
            <a:ext cx="91440" cy="2646878"/>
          </a:xfrm>
          <a:prstGeom prst="rect">
            <a:avLst/>
          </a:prstGeom>
        </p:spPr>
      </p:pic>
      <p:sp>
        <p:nvSpPr>
          <p:cNvPr id="8" name="Text 4"/>
          <p:cNvSpPr/>
          <p:nvPr/>
        </p:nvSpPr>
        <p:spPr>
          <a:xfrm>
            <a:off x="997863" y="2377083"/>
            <a:ext cx="3279458" cy="679847"/>
          </a:xfrm>
          <a:prstGeom prst="rect">
            <a:avLst/>
          </a:prstGeom>
          <a:noFill/>
          <a:ln/>
        </p:spPr>
        <p:txBody>
          <a:bodyPr wrap="square" lIns="0" tIns="0" rIns="0" bIns="0" rtlCol="0" anchor="t"/>
          <a:lstStyle/>
          <a:p>
            <a:pPr marL="0" indent="0" algn="l">
              <a:lnSpc>
                <a:spcPts val="2650"/>
              </a:lnSpc>
              <a:buNone/>
            </a:pPr>
            <a:r>
              <a:rPr lang="en-US" sz="2100" dirty="0">
                <a:solidFill>
                  <a:srgbClr val="DCD7E5"/>
                </a:solidFill>
                <a:latin typeface="Montserrat" pitchFamily="34" charset="0"/>
                <a:ea typeface="Montserrat" pitchFamily="34" charset="-122"/>
                <a:cs typeface="Montserrat" pitchFamily="34" charset="-120"/>
              </a:rPr>
              <a:t>Managing Follow-Up Questions</a:t>
            </a:r>
            <a:endParaRPr lang="en-US" sz="2100" dirty="0"/>
          </a:p>
        </p:txBody>
      </p:sp>
      <p:sp>
        <p:nvSpPr>
          <p:cNvPr id="9" name="Text 5"/>
          <p:cNvSpPr/>
          <p:nvPr/>
        </p:nvSpPr>
        <p:spPr>
          <a:xfrm>
            <a:off x="997863" y="3165634"/>
            <a:ext cx="3279458" cy="1450181"/>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The chatbot was enhanced to understand and correctly respond to follow-up questions, creating a more natural and fluid conversation flow for users.</a:t>
            </a:r>
            <a:endParaRPr lang="en-US" sz="1400" dirty="0"/>
          </a:p>
        </p:txBody>
      </p:sp>
      <p:sp>
        <p:nvSpPr>
          <p:cNvPr id="10" name="Shape 6"/>
          <p:cNvSpPr/>
          <p:nvPr/>
        </p:nvSpPr>
        <p:spPr>
          <a:xfrm>
            <a:off x="4662607" y="2173010"/>
            <a:ext cx="3756184" cy="2646878"/>
          </a:xfrm>
          <a:prstGeom prst="roundRect">
            <a:avLst>
              <a:gd name="adj" fmla="val 4146"/>
            </a:avLst>
          </a:prstGeom>
          <a:solidFill>
            <a:srgbClr val="0D0A2C">
              <a:alpha val="95000"/>
            </a:srgbClr>
          </a:solidFill>
          <a:ln w="22860">
            <a:solidFill>
              <a:srgbClr val="4A2C85"/>
            </a:solidFill>
            <a:prstDash val="solid"/>
          </a:ln>
        </p:spPr>
      </p:sp>
      <p:pic>
        <p:nvPicPr>
          <p:cNvPr id="11" name="Image 2" descr="preencoded.png"/>
          <p:cNvPicPr>
            <a:picLocks noChangeAspect="1"/>
          </p:cNvPicPr>
          <p:nvPr/>
        </p:nvPicPr>
        <p:blipFill>
          <a:blip r:embed="rId4"/>
          <a:stretch>
            <a:fillRect/>
          </a:stretch>
        </p:blipFill>
        <p:spPr>
          <a:xfrm>
            <a:off x="4639747" y="2173010"/>
            <a:ext cx="91440" cy="2646878"/>
          </a:xfrm>
          <a:prstGeom prst="rect">
            <a:avLst/>
          </a:prstGeom>
        </p:spPr>
      </p:pic>
      <p:sp>
        <p:nvSpPr>
          <p:cNvPr id="12" name="Text 7"/>
          <p:cNvSpPr/>
          <p:nvPr/>
        </p:nvSpPr>
        <p:spPr>
          <a:xfrm>
            <a:off x="4935260" y="2377083"/>
            <a:ext cx="3279458" cy="679847"/>
          </a:xfrm>
          <a:prstGeom prst="rect">
            <a:avLst/>
          </a:prstGeom>
          <a:noFill/>
          <a:ln/>
        </p:spPr>
        <p:txBody>
          <a:bodyPr wrap="square" lIns="0" tIns="0" rIns="0" bIns="0" rtlCol="0" anchor="t"/>
          <a:lstStyle/>
          <a:p>
            <a:pPr marL="0" indent="0" algn="l">
              <a:lnSpc>
                <a:spcPts val="2650"/>
              </a:lnSpc>
              <a:buNone/>
            </a:pPr>
            <a:r>
              <a:rPr lang="en-US" sz="2100" dirty="0">
                <a:solidFill>
                  <a:srgbClr val="DCD7E5"/>
                </a:solidFill>
                <a:latin typeface="Montserrat" pitchFamily="34" charset="0"/>
                <a:ea typeface="Montserrat" pitchFamily="34" charset="-122"/>
                <a:cs typeface="Montserrat" pitchFamily="34" charset="-120"/>
              </a:rPr>
              <a:t>Handling Incomplete Queries</a:t>
            </a:r>
            <a:endParaRPr lang="en-US" sz="2100" dirty="0"/>
          </a:p>
        </p:txBody>
      </p:sp>
      <p:sp>
        <p:nvSpPr>
          <p:cNvPr id="13" name="Text 8"/>
          <p:cNvSpPr/>
          <p:nvPr/>
        </p:nvSpPr>
        <p:spPr>
          <a:xfrm>
            <a:off x="4935260" y="3165634"/>
            <a:ext cx="3279458" cy="1450181"/>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Robust mechanisms were implemented to interpret and process incomplete or ambiguous user inputs, ensuring the chatbot can still provide relevant information.</a:t>
            </a:r>
            <a:endParaRPr lang="en-US" sz="1400" dirty="0"/>
          </a:p>
        </p:txBody>
      </p:sp>
      <p:sp>
        <p:nvSpPr>
          <p:cNvPr id="14" name="Shape 9"/>
          <p:cNvSpPr/>
          <p:nvPr/>
        </p:nvSpPr>
        <p:spPr>
          <a:xfrm>
            <a:off x="725210" y="5001101"/>
            <a:ext cx="3756184" cy="2646878"/>
          </a:xfrm>
          <a:prstGeom prst="roundRect">
            <a:avLst>
              <a:gd name="adj" fmla="val 4146"/>
            </a:avLst>
          </a:prstGeom>
          <a:solidFill>
            <a:srgbClr val="0D0A2C">
              <a:alpha val="95000"/>
            </a:srgbClr>
          </a:solidFill>
          <a:ln w="22860">
            <a:solidFill>
              <a:srgbClr val="4A2C85"/>
            </a:solidFill>
            <a:prstDash val="solid"/>
          </a:ln>
        </p:spPr>
      </p:sp>
      <p:pic>
        <p:nvPicPr>
          <p:cNvPr id="15" name="Image 3" descr="preencoded.png"/>
          <p:cNvPicPr>
            <a:picLocks noChangeAspect="1"/>
          </p:cNvPicPr>
          <p:nvPr/>
        </p:nvPicPr>
        <p:blipFill>
          <a:blip r:embed="rId4"/>
          <a:stretch>
            <a:fillRect/>
          </a:stretch>
        </p:blipFill>
        <p:spPr>
          <a:xfrm>
            <a:off x="702350" y="5001101"/>
            <a:ext cx="91440" cy="2646878"/>
          </a:xfrm>
          <a:prstGeom prst="rect">
            <a:avLst/>
          </a:prstGeom>
        </p:spPr>
      </p:pic>
      <p:sp>
        <p:nvSpPr>
          <p:cNvPr id="16" name="Text 10"/>
          <p:cNvSpPr/>
          <p:nvPr/>
        </p:nvSpPr>
        <p:spPr>
          <a:xfrm>
            <a:off x="997863" y="5205174"/>
            <a:ext cx="3279458" cy="679847"/>
          </a:xfrm>
          <a:prstGeom prst="rect">
            <a:avLst/>
          </a:prstGeom>
          <a:noFill/>
          <a:ln/>
        </p:spPr>
        <p:txBody>
          <a:bodyPr wrap="square" lIns="0" tIns="0" rIns="0" bIns="0" rtlCol="0" anchor="t"/>
          <a:lstStyle/>
          <a:p>
            <a:pPr marL="0" indent="0" algn="l">
              <a:lnSpc>
                <a:spcPts val="2650"/>
              </a:lnSpc>
              <a:buNone/>
            </a:pPr>
            <a:r>
              <a:rPr lang="en-US" sz="2100" dirty="0">
                <a:solidFill>
                  <a:srgbClr val="DCD7E5"/>
                </a:solidFill>
                <a:latin typeface="Montserrat" pitchFamily="34" charset="0"/>
                <a:ea typeface="Montserrat" pitchFamily="34" charset="-122"/>
                <a:cs typeface="Montserrat" pitchFamily="34" charset="-120"/>
              </a:rPr>
              <a:t>Context-Aware Responses</a:t>
            </a:r>
            <a:endParaRPr lang="en-US" sz="2100" dirty="0"/>
          </a:p>
        </p:txBody>
      </p:sp>
      <p:sp>
        <p:nvSpPr>
          <p:cNvPr id="17" name="Text 11"/>
          <p:cNvSpPr/>
          <p:nvPr/>
        </p:nvSpPr>
        <p:spPr>
          <a:xfrm>
            <a:off x="997863" y="5993725"/>
            <a:ext cx="3279458" cy="1450181"/>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The system now maintains conversation context, allowing for accurate and coherent responses that build upon previous interactions, significantly improving user experience.</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43852"/>
            <a:ext cx="7556421" cy="992267"/>
          </a:xfrm>
          <a:prstGeom prst="rect">
            <a:avLst/>
          </a:prstGeom>
          <a:noFill/>
          <a:ln/>
        </p:spPr>
        <p:txBody>
          <a:bodyPr wrap="squar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Outcomes of Milestone 2: Seamless Interactions</a:t>
            </a:r>
            <a:endParaRPr lang="en-US" sz="3100" dirty="0"/>
          </a:p>
        </p:txBody>
      </p:sp>
      <p:sp>
        <p:nvSpPr>
          <p:cNvPr id="4" name="Text 1"/>
          <p:cNvSpPr/>
          <p:nvPr/>
        </p:nvSpPr>
        <p:spPr>
          <a:xfrm>
            <a:off x="6280190" y="3533775"/>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Milestone 2 was critical in evolving the chatbot from a basic query-response system to an intelligent conversational agent. The focus on context and nuance ensured a smooth and intuitive user journey.</a:t>
            </a:r>
            <a:endParaRPr lang="en-US" sz="1550" dirty="0"/>
          </a:p>
        </p:txBody>
      </p:sp>
      <p:sp>
        <p:nvSpPr>
          <p:cNvPr id="5" name="Shape 2"/>
          <p:cNvSpPr/>
          <p:nvPr/>
        </p:nvSpPr>
        <p:spPr>
          <a:xfrm>
            <a:off x="6280190" y="4709636"/>
            <a:ext cx="7556421" cy="1276112"/>
          </a:xfrm>
          <a:prstGeom prst="roundRect">
            <a:avLst>
              <a:gd name="adj" fmla="val 6532"/>
            </a:avLst>
          </a:prstGeom>
          <a:solidFill>
            <a:srgbClr val="0D0A2C">
              <a:alpha val="95000"/>
            </a:srgbClr>
          </a:solidFill>
          <a:ln w="22860">
            <a:solidFill>
              <a:srgbClr val="4A2C85"/>
            </a:solidFill>
            <a:prstDash val="solid"/>
          </a:ln>
        </p:spPr>
      </p:sp>
      <p:pic>
        <p:nvPicPr>
          <p:cNvPr id="6" name="Image 1" descr="preencoded.png"/>
          <p:cNvPicPr>
            <a:picLocks noChangeAspect="1"/>
          </p:cNvPicPr>
          <p:nvPr/>
        </p:nvPicPr>
        <p:blipFill>
          <a:blip r:embed="rId4"/>
          <a:stretch>
            <a:fillRect/>
          </a:stretch>
        </p:blipFill>
        <p:spPr>
          <a:xfrm>
            <a:off x="6183987" y="4613434"/>
            <a:ext cx="238125" cy="238125"/>
          </a:xfrm>
          <a:prstGeom prst="rect">
            <a:avLst/>
          </a:prstGeom>
        </p:spPr>
      </p:pic>
      <p:pic>
        <p:nvPicPr>
          <p:cNvPr id="7" name="Image 2" descr="preencoded.png"/>
          <p:cNvPicPr>
            <a:picLocks noChangeAspect="1"/>
          </p:cNvPicPr>
          <p:nvPr/>
        </p:nvPicPr>
        <p:blipFill>
          <a:blip r:embed="rId5"/>
          <a:stretch>
            <a:fillRect/>
          </a:stretch>
        </p:blipFill>
        <p:spPr>
          <a:xfrm>
            <a:off x="13694688" y="5843826"/>
            <a:ext cx="238125" cy="238125"/>
          </a:xfrm>
          <a:prstGeom prst="rect">
            <a:avLst/>
          </a:prstGeom>
        </p:spPr>
      </p:pic>
      <p:sp>
        <p:nvSpPr>
          <p:cNvPr id="8" name="Text 3"/>
          <p:cNvSpPr/>
          <p:nvPr/>
        </p:nvSpPr>
        <p:spPr>
          <a:xfrm>
            <a:off x="6600706" y="5030153"/>
            <a:ext cx="6915388"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This milestone ensured a smooth interaction flow, preventing abrupt conversation breaks and significantly enhancing the overall user experience.</a:t>
            </a:r>
            <a:endParaRPr lang="en-US" sz="1550" dirty="0"/>
          </a:p>
        </p:txBody>
      </p:sp>
      <p:pic>
        <p:nvPicPr>
          <p:cNvPr id="10" name="Picture 9">
            <a:extLst>
              <a:ext uri="{FF2B5EF4-FFF2-40B4-BE49-F238E27FC236}">
                <a16:creationId xmlns:a16="http://schemas.microsoft.com/office/drawing/2014/main" id="{3B79B2AD-7875-8AAC-93B9-0A0E1A39C0B5}"/>
              </a:ext>
            </a:extLst>
          </p:cNvPr>
          <p:cNvPicPr>
            <a:picLocks noChangeAspect="1"/>
          </p:cNvPicPr>
          <p:nvPr/>
        </p:nvPicPr>
        <p:blipFill>
          <a:blip r:embed="rId6"/>
          <a:stretch>
            <a:fillRect/>
          </a:stretch>
        </p:blipFill>
        <p:spPr>
          <a:xfrm>
            <a:off x="12866146" y="7757773"/>
            <a:ext cx="1641084" cy="3606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2"/>
          <p:cNvSpPr/>
          <p:nvPr/>
        </p:nvSpPr>
        <p:spPr>
          <a:xfrm>
            <a:off x="793790" y="1257538"/>
            <a:ext cx="7546658" cy="496133"/>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Milestone 3: User Interface Integration</a:t>
            </a:r>
            <a:endParaRPr lang="en-US" sz="3100" dirty="0"/>
          </a:p>
        </p:txBody>
      </p:sp>
      <p:sp>
        <p:nvSpPr>
          <p:cNvPr id="5" name="Shape 3"/>
          <p:cNvSpPr/>
          <p:nvPr/>
        </p:nvSpPr>
        <p:spPr>
          <a:xfrm>
            <a:off x="793790" y="2274570"/>
            <a:ext cx="446484" cy="446484"/>
          </a:xfrm>
          <a:prstGeom prst="roundRect">
            <a:avLst>
              <a:gd name="adj" fmla="val 18670"/>
            </a:avLst>
          </a:prstGeom>
          <a:solidFill>
            <a:srgbClr val="31136C"/>
          </a:solidFill>
          <a:ln w="7620">
            <a:solidFill>
              <a:srgbClr val="4A2C85"/>
            </a:solidFill>
            <a:prstDash val="solid"/>
          </a:ln>
        </p:spPr>
      </p:sp>
      <p:sp>
        <p:nvSpPr>
          <p:cNvPr id="6" name="Text 4"/>
          <p:cNvSpPr/>
          <p:nvPr/>
        </p:nvSpPr>
        <p:spPr>
          <a:xfrm>
            <a:off x="1438632" y="2311718"/>
            <a:ext cx="3047167" cy="744141"/>
          </a:xfrm>
          <a:prstGeom prst="rect">
            <a:avLst/>
          </a:prstGeom>
          <a:noFill/>
          <a:ln/>
        </p:spPr>
        <p:txBody>
          <a:bodyPr wrap="square" lIns="0" tIns="0" rIns="0" bIns="0" rtlCol="0" anchor="t"/>
          <a:lstStyle/>
          <a:p>
            <a:pPr marL="0" indent="0" algn="l">
              <a:lnSpc>
                <a:spcPts val="2900"/>
              </a:lnSpc>
              <a:buNone/>
            </a:pPr>
            <a:r>
              <a:rPr lang="en-US" sz="2300" dirty="0">
                <a:solidFill>
                  <a:srgbClr val="DCD7E5"/>
                </a:solidFill>
                <a:latin typeface="Montserrat" pitchFamily="34" charset="0"/>
                <a:ea typeface="Montserrat" pitchFamily="34" charset="-122"/>
                <a:cs typeface="Montserrat" pitchFamily="34" charset="-120"/>
              </a:rPr>
              <a:t>Web-Based UI Development</a:t>
            </a:r>
            <a:endParaRPr lang="en-US" sz="2300" dirty="0"/>
          </a:p>
        </p:txBody>
      </p:sp>
      <p:sp>
        <p:nvSpPr>
          <p:cNvPr id="7" name="Text 5"/>
          <p:cNvSpPr/>
          <p:nvPr/>
        </p:nvSpPr>
        <p:spPr>
          <a:xfrm>
            <a:off x="1438632" y="3254216"/>
            <a:ext cx="3047167" cy="158769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 dynamic and responsive user interface was developed using Streamlit, providing an accessible platform for users to interact with the chatbot.</a:t>
            </a:r>
            <a:endParaRPr lang="en-US" sz="1550" dirty="0"/>
          </a:p>
        </p:txBody>
      </p:sp>
      <p:sp>
        <p:nvSpPr>
          <p:cNvPr id="8" name="Shape 6"/>
          <p:cNvSpPr/>
          <p:nvPr/>
        </p:nvSpPr>
        <p:spPr>
          <a:xfrm>
            <a:off x="4733806" y="2274570"/>
            <a:ext cx="446484" cy="446484"/>
          </a:xfrm>
          <a:prstGeom prst="roundRect">
            <a:avLst>
              <a:gd name="adj" fmla="val 18670"/>
            </a:avLst>
          </a:prstGeom>
          <a:solidFill>
            <a:srgbClr val="31136C"/>
          </a:solidFill>
          <a:ln w="7620">
            <a:solidFill>
              <a:srgbClr val="4A2C85"/>
            </a:solidFill>
            <a:prstDash val="solid"/>
          </a:ln>
        </p:spPr>
      </p:sp>
      <p:sp>
        <p:nvSpPr>
          <p:cNvPr id="9" name="Text 7"/>
          <p:cNvSpPr/>
          <p:nvPr/>
        </p:nvSpPr>
        <p:spPr>
          <a:xfrm>
            <a:off x="5378648" y="2311718"/>
            <a:ext cx="3047167" cy="744141"/>
          </a:xfrm>
          <a:prstGeom prst="rect">
            <a:avLst/>
          </a:prstGeom>
          <a:noFill/>
          <a:ln/>
        </p:spPr>
        <p:txBody>
          <a:bodyPr wrap="square" lIns="0" tIns="0" rIns="0" bIns="0" rtlCol="0" anchor="t"/>
          <a:lstStyle/>
          <a:p>
            <a:pPr marL="0" indent="0" algn="l">
              <a:lnSpc>
                <a:spcPts val="2900"/>
              </a:lnSpc>
              <a:buNone/>
            </a:pPr>
            <a:r>
              <a:rPr lang="en-US" sz="2300" dirty="0">
                <a:solidFill>
                  <a:srgbClr val="DCD7E5"/>
                </a:solidFill>
                <a:latin typeface="Montserrat" pitchFamily="34" charset="0"/>
                <a:ea typeface="Montserrat" pitchFamily="34" charset="-122"/>
                <a:cs typeface="Montserrat" pitchFamily="34" charset="-120"/>
              </a:rPr>
              <a:t>Intuitive Message Display</a:t>
            </a:r>
            <a:endParaRPr lang="en-US" sz="2300" dirty="0"/>
          </a:p>
        </p:txBody>
      </p:sp>
      <p:sp>
        <p:nvSpPr>
          <p:cNvPr id="10" name="Text 8"/>
          <p:cNvSpPr/>
          <p:nvPr/>
        </p:nvSpPr>
        <p:spPr>
          <a:xfrm>
            <a:off x="5378648" y="3254216"/>
            <a:ext cx="3047167" cy="158769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 UI features clear message bubbles, visually distinguishing between user inputs and chatbot responses for enhanced readability and comprehension.</a:t>
            </a:r>
            <a:endParaRPr lang="en-US" sz="1550" dirty="0"/>
          </a:p>
        </p:txBody>
      </p:sp>
      <p:sp>
        <p:nvSpPr>
          <p:cNvPr id="11" name="Shape 9"/>
          <p:cNvSpPr/>
          <p:nvPr/>
        </p:nvSpPr>
        <p:spPr>
          <a:xfrm>
            <a:off x="793790" y="5238750"/>
            <a:ext cx="446484" cy="446484"/>
          </a:xfrm>
          <a:prstGeom prst="roundRect">
            <a:avLst>
              <a:gd name="adj" fmla="val 18670"/>
            </a:avLst>
          </a:prstGeom>
          <a:solidFill>
            <a:srgbClr val="31136C"/>
          </a:solidFill>
          <a:ln w="7620">
            <a:solidFill>
              <a:srgbClr val="4A2C85"/>
            </a:solidFill>
            <a:prstDash val="solid"/>
          </a:ln>
        </p:spPr>
      </p:sp>
      <p:sp>
        <p:nvSpPr>
          <p:cNvPr id="12" name="Text 10"/>
          <p:cNvSpPr/>
          <p:nvPr/>
        </p:nvSpPr>
        <p:spPr>
          <a:xfrm>
            <a:off x="1438632" y="5275897"/>
            <a:ext cx="4749879" cy="372070"/>
          </a:xfrm>
          <a:prstGeom prst="rect">
            <a:avLst/>
          </a:prstGeom>
          <a:noFill/>
          <a:ln/>
        </p:spPr>
        <p:txBody>
          <a:bodyPr wrap="none" lIns="0" tIns="0" rIns="0" bIns="0" rtlCol="0" anchor="t"/>
          <a:lstStyle/>
          <a:p>
            <a:pPr marL="0" indent="0" algn="l">
              <a:lnSpc>
                <a:spcPts val="2900"/>
              </a:lnSpc>
              <a:buNone/>
            </a:pPr>
            <a:r>
              <a:rPr lang="en-US" sz="2300" dirty="0">
                <a:solidFill>
                  <a:srgbClr val="DCD7E5"/>
                </a:solidFill>
                <a:latin typeface="Montserrat" pitchFamily="34" charset="0"/>
                <a:ea typeface="Montserrat" pitchFamily="34" charset="-122"/>
                <a:cs typeface="Montserrat" pitchFamily="34" charset="-120"/>
              </a:rPr>
              <a:t>Backend-Frontend Connectivity</a:t>
            </a:r>
            <a:endParaRPr lang="en-US" sz="2300" dirty="0"/>
          </a:p>
        </p:txBody>
      </p:sp>
      <p:sp>
        <p:nvSpPr>
          <p:cNvPr id="13" name="Text 11"/>
          <p:cNvSpPr/>
          <p:nvPr/>
        </p:nvSpPr>
        <p:spPr>
          <a:xfrm>
            <a:off x="1438632" y="5846326"/>
            <a:ext cx="6987183"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Seamless integration of the frontend with the backend NLP and response engine ensures real-time communication and efficient data processing.</a:t>
            </a:r>
            <a:endParaRPr lang="en-US" sz="1550" dirty="0"/>
          </a:p>
        </p:txBody>
      </p:sp>
      <p:pic>
        <p:nvPicPr>
          <p:cNvPr id="14" name="Image 0" descr="preencoded.png"/>
          <p:cNvPicPr>
            <a:picLocks noChangeAspect="1"/>
          </p:cNvPicPr>
          <p:nvPr/>
        </p:nvPicPr>
        <p:blipFill>
          <a:blip r:embed="rId3"/>
          <a:stretch>
            <a:fillRect/>
          </a:stretch>
        </p:blipFill>
        <p:spPr>
          <a:xfrm>
            <a:off x="8917543" y="2274570"/>
            <a:ext cx="4926568" cy="4926568"/>
          </a:xfrm>
          <a:prstGeom prst="rect">
            <a:avLst/>
          </a:prstGeom>
        </p:spPr>
      </p:pic>
      <p:pic>
        <p:nvPicPr>
          <p:cNvPr id="15" name="Picture 14">
            <a:extLst>
              <a:ext uri="{FF2B5EF4-FFF2-40B4-BE49-F238E27FC236}">
                <a16:creationId xmlns:a16="http://schemas.microsoft.com/office/drawing/2014/main" id="{4262A8EC-B307-492C-C573-A15148C3B931}"/>
              </a:ext>
            </a:extLst>
          </p:cNvPr>
          <p:cNvPicPr>
            <a:picLocks noChangeAspect="1"/>
          </p:cNvPicPr>
          <p:nvPr/>
        </p:nvPicPr>
        <p:blipFill>
          <a:blip r:embed="rId4"/>
          <a:stretch>
            <a:fillRect/>
          </a:stretch>
        </p:blipFill>
        <p:spPr>
          <a:xfrm>
            <a:off x="12866146" y="7757773"/>
            <a:ext cx="1641084" cy="3606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925133"/>
            <a:ext cx="11899463" cy="496133"/>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Outcomes of Milestone 3: Fully Functional Browser Interface</a:t>
            </a:r>
            <a:endParaRPr lang="en-US" sz="3100" dirty="0"/>
          </a:p>
        </p:txBody>
      </p:sp>
      <p:sp>
        <p:nvSpPr>
          <p:cNvPr id="4" name="Text 1"/>
          <p:cNvSpPr/>
          <p:nvPr/>
        </p:nvSpPr>
        <p:spPr>
          <a:xfrm>
            <a:off x="793790" y="4818102"/>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Browser</a:t>
            </a:r>
            <a:endParaRPr lang="en-US" sz="5150" dirty="0"/>
          </a:p>
        </p:txBody>
      </p:sp>
      <p:sp>
        <p:nvSpPr>
          <p:cNvPr id="5" name="Text 2"/>
          <p:cNvSpPr/>
          <p:nvPr/>
        </p:nvSpPr>
        <p:spPr>
          <a:xfrm>
            <a:off x="1644372" y="572107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DCD7E5"/>
                </a:solidFill>
                <a:latin typeface="Montserrat" pitchFamily="34" charset="0"/>
                <a:ea typeface="Montserrat" pitchFamily="34" charset="-122"/>
                <a:cs typeface="Montserrat" pitchFamily="34" charset="-120"/>
              </a:rPr>
              <a:t>Access</a:t>
            </a:r>
            <a:endParaRPr lang="en-US" sz="1950" dirty="0"/>
          </a:p>
        </p:txBody>
      </p:sp>
      <p:sp>
        <p:nvSpPr>
          <p:cNvPr id="6" name="Text 3"/>
          <p:cNvSpPr/>
          <p:nvPr/>
        </p:nvSpPr>
        <p:spPr>
          <a:xfrm>
            <a:off x="793790" y="6150293"/>
            <a:ext cx="4182189" cy="635079"/>
          </a:xfrm>
          <a:prstGeom prst="rect">
            <a:avLst/>
          </a:prstGeom>
          <a:noFill/>
          <a:ln/>
        </p:spPr>
        <p:txBody>
          <a:bodyPr wrap="square" lIns="0" tIns="0" rIns="0" bIns="0" rtlCol="0" anchor="t"/>
          <a:lstStyle/>
          <a:p>
            <a:pPr marL="0" indent="0" algn="ctr">
              <a:lnSpc>
                <a:spcPts val="2500"/>
              </a:lnSpc>
              <a:buNone/>
            </a:pPr>
            <a:r>
              <a:rPr lang="en-US" sz="1550" dirty="0">
                <a:solidFill>
                  <a:srgbClr val="DCD7E5"/>
                </a:solidFill>
                <a:latin typeface="Heebo Light" pitchFamily="34" charset="0"/>
                <a:ea typeface="Heebo Light" pitchFamily="34" charset="-122"/>
                <a:cs typeface="Heebo Light" pitchFamily="34" charset="-120"/>
              </a:rPr>
              <a:t>The chatbot is fully functional via any web browser.</a:t>
            </a:r>
            <a:endParaRPr lang="en-US" sz="1550" dirty="0"/>
          </a:p>
        </p:txBody>
      </p:sp>
      <p:sp>
        <p:nvSpPr>
          <p:cNvPr id="7" name="Text 4"/>
          <p:cNvSpPr/>
          <p:nvPr/>
        </p:nvSpPr>
        <p:spPr>
          <a:xfrm>
            <a:off x="5223986" y="481810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Real-Time</a:t>
            </a:r>
            <a:endParaRPr lang="en-US" sz="5150" dirty="0"/>
          </a:p>
        </p:txBody>
      </p:sp>
      <p:sp>
        <p:nvSpPr>
          <p:cNvPr id="8" name="Text 5"/>
          <p:cNvSpPr/>
          <p:nvPr/>
        </p:nvSpPr>
        <p:spPr>
          <a:xfrm>
            <a:off x="6074688" y="572107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DCD7E5"/>
                </a:solidFill>
                <a:latin typeface="Montserrat" pitchFamily="34" charset="0"/>
                <a:ea typeface="Montserrat" pitchFamily="34" charset="-122"/>
                <a:cs typeface="Montserrat" pitchFamily="34" charset="-120"/>
              </a:rPr>
              <a:t>Interaction</a:t>
            </a:r>
            <a:endParaRPr lang="en-US" sz="1950" dirty="0"/>
          </a:p>
        </p:txBody>
      </p:sp>
      <p:sp>
        <p:nvSpPr>
          <p:cNvPr id="9" name="Text 6"/>
          <p:cNvSpPr/>
          <p:nvPr/>
        </p:nvSpPr>
        <p:spPr>
          <a:xfrm>
            <a:off x="5223986" y="6150293"/>
            <a:ext cx="4182308" cy="635079"/>
          </a:xfrm>
          <a:prstGeom prst="rect">
            <a:avLst/>
          </a:prstGeom>
          <a:noFill/>
          <a:ln/>
        </p:spPr>
        <p:txBody>
          <a:bodyPr wrap="square" lIns="0" tIns="0" rIns="0" bIns="0" rtlCol="0" anchor="t"/>
          <a:lstStyle/>
          <a:p>
            <a:pPr marL="0" indent="0" algn="ctr">
              <a:lnSpc>
                <a:spcPts val="2500"/>
              </a:lnSpc>
              <a:buNone/>
            </a:pPr>
            <a:r>
              <a:rPr lang="en-US" sz="1550" dirty="0">
                <a:solidFill>
                  <a:srgbClr val="DCD7E5"/>
                </a:solidFill>
                <a:latin typeface="Heebo Light" pitchFamily="34" charset="0"/>
                <a:ea typeface="Heebo Light" pitchFamily="34" charset="-122"/>
                <a:cs typeface="Heebo Light" pitchFamily="34" charset="-120"/>
              </a:rPr>
              <a:t>Users experience instant response generation, enhancing engagement.</a:t>
            </a:r>
            <a:endParaRPr lang="en-US" sz="1550" dirty="0"/>
          </a:p>
        </p:txBody>
      </p:sp>
      <p:sp>
        <p:nvSpPr>
          <p:cNvPr id="10" name="Text 7"/>
          <p:cNvSpPr/>
          <p:nvPr/>
        </p:nvSpPr>
        <p:spPr>
          <a:xfrm>
            <a:off x="9654302" y="481810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Stable</a:t>
            </a:r>
            <a:endParaRPr lang="en-US" sz="5150" dirty="0"/>
          </a:p>
        </p:txBody>
      </p:sp>
      <p:sp>
        <p:nvSpPr>
          <p:cNvPr id="11" name="Text 8"/>
          <p:cNvSpPr/>
          <p:nvPr/>
        </p:nvSpPr>
        <p:spPr>
          <a:xfrm>
            <a:off x="10505003" y="572107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DCD7E5"/>
                </a:solidFill>
                <a:latin typeface="Montserrat" pitchFamily="34" charset="0"/>
                <a:ea typeface="Montserrat" pitchFamily="34" charset="-122"/>
                <a:cs typeface="Montserrat" pitchFamily="34" charset="-120"/>
              </a:rPr>
              <a:t>Application</a:t>
            </a:r>
            <a:endParaRPr lang="en-US" sz="1950" dirty="0"/>
          </a:p>
        </p:txBody>
      </p:sp>
      <p:sp>
        <p:nvSpPr>
          <p:cNvPr id="12" name="Text 9"/>
          <p:cNvSpPr/>
          <p:nvPr/>
        </p:nvSpPr>
        <p:spPr>
          <a:xfrm>
            <a:off x="9654302" y="6150293"/>
            <a:ext cx="4182308" cy="635079"/>
          </a:xfrm>
          <a:prstGeom prst="rect">
            <a:avLst/>
          </a:prstGeom>
          <a:noFill/>
          <a:ln/>
        </p:spPr>
        <p:txBody>
          <a:bodyPr wrap="square" lIns="0" tIns="0" rIns="0" bIns="0" rtlCol="0" anchor="t"/>
          <a:lstStyle/>
          <a:p>
            <a:pPr marL="0" indent="0" algn="ctr">
              <a:lnSpc>
                <a:spcPts val="2500"/>
              </a:lnSpc>
              <a:buNone/>
            </a:pPr>
            <a:r>
              <a:rPr lang="en-US" sz="1550" dirty="0">
                <a:solidFill>
                  <a:srgbClr val="DCD7E5"/>
                </a:solidFill>
                <a:latin typeface="Heebo Light" pitchFamily="34" charset="0"/>
                <a:ea typeface="Heebo Light" pitchFamily="34" charset="-122"/>
                <a:cs typeface="Heebo Light" pitchFamily="34" charset="-120"/>
              </a:rPr>
              <a:t>Robust error handling ensures stability, even with unexpected inputs.</a:t>
            </a:r>
            <a:endParaRPr lang="en-US" sz="1550" dirty="0"/>
          </a:p>
        </p:txBody>
      </p:sp>
      <p:pic>
        <p:nvPicPr>
          <p:cNvPr id="13" name="Picture 12">
            <a:extLst>
              <a:ext uri="{FF2B5EF4-FFF2-40B4-BE49-F238E27FC236}">
                <a16:creationId xmlns:a16="http://schemas.microsoft.com/office/drawing/2014/main" id="{8494DFC6-61ED-AFC1-7752-86C66B339F41}"/>
              </a:ext>
            </a:extLst>
          </p:cNvPr>
          <p:cNvPicPr>
            <a:picLocks noChangeAspect="1"/>
          </p:cNvPicPr>
          <p:nvPr/>
        </p:nvPicPr>
        <p:blipFill>
          <a:blip r:embed="rId4"/>
          <a:stretch>
            <a:fillRect/>
          </a:stretch>
        </p:blipFill>
        <p:spPr>
          <a:xfrm>
            <a:off x="12866146" y="7757773"/>
            <a:ext cx="1641084" cy="3606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5" name="Text 2"/>
          <p:cNvSpPr/>
          <p:nvPr/>
        </p:nvSpPr>
        <p:spPr>
          <a:xfrm>
            <a:off x="793790" y="3610332"/>
            <a:ext cx="7340322" cy="496133"/>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Milestone 4: Admin Panel &amp; Analytics</a:t>
            </a:r>
            <a:endParaRPr lang="en-US" sz="3100" dirty="0"/>
          </a:p>
        </p:txBody>
      </p:sp>
      <p:sp>
        <p:nvSpPr>
          <p:cNvPr id="6" name="Shape 3"/>
          <p:cNvSpPr/>
          <p:nvPr/>
        </p:nvSpPr>
        <p:spPr>
          <a:xfrm>
            <a:off x="793790" y="4701778"/>
            <a:ext cx="4215289" cy="2850713"/>
          </a:xfrm>
          <a:prstGeom prst="roundRect">
            <a:avLst>
              <a:gd name="adj" fmla="val 3849"/>
            </a:avLst>
          </a:prstGeom>
          <a:solidFill>
            <a:srgbClr val="0D0A2C">
              <a:alpha val="95000"/>
            </a:srgbClr>
          </a:solidFill>
          <a:ln/>
        </p:spPr>
      </p:sp>
      <p:pic>
        <p:nvPicPr>
          <p:cNvPr id="7" name="Image 1" descr="preencoded.png"/>
          <p:cNvPicPr>
            <a:picLocks noChangeAspect="1"/>
          </p:cNvPicPr>
          <p:nvPr/>
        </p:nvPicPr>
        <p:blipFill>
          <a:blip r:embed="rId4"/>
          <a:stretch>
            <a:fillRect/>
          </a:stretch>
        </p:blipFill>
        <p:spPr>
          <a:xfrm>
            <a:off x="793790" y="4678918"/>
            <a:ext cx="4215289" cy="91440"/>
          </a:xfrm>
          <a:prstGeom prst="rect">
            <a:avLst/>
          </a:prstGeom>
        </p:spPr>
      </p:pic>
      <p:pic>
        <p:nvPicPr>
          <p:cNvPr id="8" name="Image 2" descr="preencoded.png"/>
          <p:cNvPicPr>
            <a:picLocks noChangeAspect="1"/>
          </p:cNvPicPr>
          <p:nvPr/>
        </p:nvPicPr>
        <p:blipFill>
          <a:blip r:embed="rId5"/>
          <a:stretch>
            <a:fillRect/>
          </a:stretch>
        </p:blipFill>
        <p:spPr>
          <a:xfrm>
            <a:off x="2603778" y="4404122"/>
            <a:ext cx="595313" cy="595313"/>
          </a:xfrm>
          <a:prstGeom prst="rect">
            <a:avLst/>
          </a:prstGeom>
        </p:spPr>
      </p:pic>
      <p:pic>
        <p:nvPicPr>
          <p:cNvPr id="9"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82372" y="4582716"/>
            <a:ext cx="238125" cy="238125"/>
          </a:xfrm>
          <a:prstGeom prst="rect">
            <a:avLst/>
          </a:prstGeom>
        </p:spPr>
      </p:pic>
      <p:sp>
        <p:nvSpPr>
          <p:cNvPr id="10" name="Text 4"/>
          <p:cNvSpPr/>
          <p:nvPr/>
        </p:nvSpPr>
        <p:spPr>
          <a:xfrm>
            <a:off x="1015008" y="5197912"/>
            <a:ext cx="3772853" cy="744141"/>
          </a:xfrm>
          <a:prstGeom prst="rect">
            <a:avLst/>
          </a:prstGeom>
          <a:noFill/>
          <a:ln/>
        </p:spPr>
        <p:txBody>
          <a:bodyPr wrap="square" lIns="0" tIns="0" rIns="0" bIns="0" rtlCol="0" anchor="t"/>
          <a:lstStyle/>
          <a:p>
            <a:pPr marL="0" indent="0" algn="l">
              <a:lnSpc>
                <a:spcPts val="2900"/>
              </a:lnSpc>
              <a:buNone/>
            </a:pPr>
            <a:r>
              <a:rPr lang="en-US" sz="2300" dirty="0">
                <a:solidFill>
                  <a:srgbClr val="DCD7E5"/>
                </a:solidFill>
                <a:latin typeface="Montserrat" pitchFamily="34" charset="0"/>
                <a:ea typeface="Montserrat" pitchFamily="34" charset="-122"/>
                <a:cs typeface="Montserrat" pitchFamily="34" charset="-120"/>
              </a:rPr>
              <a:t>Admin Panel for Management</a:t>
            </a:r>
            <a:endParaRPr lang="en-US" sz="2300" dirty="0"/>
          </a:p>
        </p:txBody>
      </p:sp>
      <p:sp>
        <p:nvSpPr>
          <p:cNvPr id="11" name="Text 5"/>
          <p:cNvSpPr/>
          <p:nvPr/>
        </p:nvSpPr>
        <p:spPr>
          <a:xfrm>
            <a:off x="1015008" y="6061115"/>
            <a:ext cx="3772853" cy="127015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 dedicated admin panel was created for easy management of intents, training data, and chatbot responses, empowering administrators with full control.</a:t>
            </a:r>
            <a:endParaRPr lang="en-US" sz="1550" dirty="0"/>
          </a:p>
        </p:txBody>
      </p:sp>
      <p:sp>
        <p:nvSpPr>
          <p:cNvPr id="12" name="Shape 6"/>
          <p:cNvSpPr/>
          <p:nvPr/>
        </p:nvSpPr>
        <p:spPr>
          <a:xfrm>
            <a:off x="5207437" y="4701778"/>
            <a:ext cx="4215408" cy="2850713"/>
          </a:xfrm>
          <a:prstGeom prst="roundRect">
            <a:avLst>
              <a:gd name="adj" fmla="val 3849"/>
            </a:avLst>
          </a:prstGeom>
          <a:solidFill>
            <a:srgbClr val="0D0A2C">
              <a:alpha val="95000"/>
            </a:srgbClr>
          </a:solidFill>
          <a:ln/>
        </p:spPr>
      </p:sp>
      <p:pic>
        <p:nvPicPr>
          <p:cNvPr id="13" name="Image 4" descr="preencoded.png"/>
          <p:cNvPicPr>
            <a:picLocks noChangeAspect="1"/>
          </p:cNvPicPr>
          <p:nvPr/>
        </p:nvPicPr>
        <p:blipFill>
          <a:blip r:embed="rId4"/>
          <a:stretch>
            <a:fillRect/>
          </a:stretch>
        </p:blipFill>
        <p:spPr>
          <a:xfrm>
            <a:off x="5207437" y="4678918"/>
            <a:ext cx="4215408" cy="91440"/>
          </a:xfrm>
          <a:prstGeom prst="rect">
            <a:avLst/>
          </a:prstGeom>
        </p:spPr>
      </p:pic>
      <p:pic>
        <p:nvPicPr>
          <p:cNvPr id="14" name="Image 5" descr="preencoded.png"/>
          <p:cNvPicPr>
            <a:picLocks noChangeAspect="1"/>
          </p:cNvPicPr>
          <p:nvPr/>
        </p:nvPicPr>
        <p:blipFill>
          <a:blip r:embed="rId5"/>
          <a:stretch>
            <a:fillRect/>
          </a:stretch>
        </p:blipFill>
        <p:spPr>
          <a:xfrm>
            <a:off x="7017425" y="4404122"/>
            <a:ext cx="595313" cy="595313"/>
          </a:xfrm>
          <a:prstGeom prst="rect">
            <a:avLst/>
          </a:prstGeom>
        </p:spPr>
      </p:pic>
      <p:pic>
        <p:nvPicPr>
          <p:cNvPr id="15" name="Image 6"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96018" y="4582716"/>
            <a:ext cx="238125" cy="238125"/>
          </a:xfrm>
          <a:prstGeom prst="rect">
            <a:avLst/>
          </a:prstGeom>
        </p:spPr>
      </p:pic>
      <p:sp>
        <p:nvSpPr>
          <p:cNvPr id="16" name="Text 7"/>
          <p:cNvSpPr/>
          <p:nvPr/>
        </p:nvSpPr>
        <p:spPr>
          <a:xfrm>
            <a:off x="5428655" y="5197912"/>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DCD7E5"/>
                </a:solidFill>
                <a:latin typeface="Montserrat" pitchFamily="34" charset="0"/>
                <a:ea typeface="Montserrat" pitchFamily="34" charset="-122"/>
                <a:cs typeface="Montserrat" pitchFamily="34" charset="-120"/>
              </a:rPr>
              <a:t>Intent Analytics</a:t>
            </a:r>
            <a:endParaRPr lang="en-US" sz="2300" dirty="0"/>
          </a:p>
        </p:txBody>
      </p:sp>
      <p:sp>
        <p:nvSpPr>
          <p:cNvPr id="17" name="Text 8"/>
          <p:cNvSpPr/>
          <p:nvPr/>
        </p:nvSpPr>
        <p:spPr>
          <a:xfrm>
            <a:off x="5428655" y="5689044"/>
            <a:ext cx="3772972" cy="127015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Interactive charts provide visual insights into intent distribution, helping to understand user query patterns and refine chatbot behavior.</a:t>
            </a:r>
            <a:endParaRPr lang="en-US" sz="1550" dirty="0"/>
          </a:p>
        </p:txBody>
      </p:sp>
      <p:sp>
        <p:nvSpPr>
          <p:cNvPr id="18" name="Shape 9"/>
          <p:cNvSpPr/>
          <p:nvPr/>
        </p:nvSpPr>
        <p:spPr>
          <a:xfrm>
            <a:off x="9621203" y="4701778"/>
            <a:ext cx="4215289" cy="2850713"/>
          </a:xfrm>
          <a:prstGeom prst="roundRect">
            <a:avLst>
              <a:gd name="adj" fmla="val 3849"/>
            </a:avLst>
          </a:prstGeom>
          <a:solidFill>
            <a:srgbClr val="0D0A2C">
              <a:alpha val="95000"/>
            </a:srgbClr>
          </a:solidFill>
          <a:ln/>
        </p:spPr>
      </p:sp>
      <p:pic>
        <p:nvPicPr>
          <p:cNvPr id="19" name="Image 7" descr="preencoded.png"/>
          <p:cNvPicPr>
            <a:picLocks noChangeAspect="1"/>
          </p:cNvPicPr>
          <p:nvPr/>
        </p:nvPicPr>
        <p:blipFill>
          <a:blip r:embed="rId4"/>
          <a:stretch>
            <a:fillRect/>
          </a:stretch>
        </p:blipFill>
        <p:spPr>
          <a:xfrm>
            <a:off x="9621203" y="4678918"/>
            <a:ext cx="4215289" cy="91440"/>
          </a:xfrm>
          <a:prstGeom prst="rect">
            <a:avLst/>
          </a:prstGeom>
        </p:spPr>
      </p:pic>
      <p:pic>
        <p:nvPicPr>
          <p:cNvPr id="20" name="Image 8" descr="preencoded.png"/>
          <p:cNvPicPr>
            <a:picLocks noChangeAspect="1"/>
          </p:cNvPicPr>
          <p:nvPr/>
        </p:nvPicPr>
        <p:blipFill>
          <a:blip r:embed="rId5"/>
          <a:stretch>
            <a:fillRect/>
          </a:stretch>
        </p:blipFill>
        <p:spPr>
          <a:xfrm>
            <a:off x="11431191" y="4404122"/>
            <a:ext cx="595313" cy="595313"/>
          </a:xfrm>
          <a:prstGeom prst="rect">
            <a:avLst/>
          </a:prstGeom>
        </p:spPr>
      </p:pic>
      <p:pic>
        <p:nvPicPr>
          <p:cNvPr id="21" name="Image 9"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609784" y="4582716"/>
            <a:ext cx="238125" cy="238125"/>
          </a:xfrm>
          <a:prstGeom prst="rect">
            <a:avLst/>
          </a:prstGeom>
        </p:spPr>
      </p:pic>
      <p:sp>
        <p:nvSpPr>
          <p:cNvPr id="22" name="Text 10"/>
          <p:cNvSpPr/>
          <p:nvPr/>
        </p:nvSpPr>
        <p:spPr>
          <a:xfrm>
            <a:off x="9842421" y="5197912"/>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DCD7E5"/>
                </a:solidFill>
                <a:latin typeface="Montserrat" pitchFamily="34" charset="0"/>
                <a:ea typeface="Montserrat" pitchFamily="34" charset="-122"/>
                <a:cs typeface="Montserrat" pitchFamily="34" charset="-120"/>
              </a:rPr>
              <a:t>Usage Insights</a:t>
            </a:r>
            <a:endParaRPr lang="en-US" sz="2300" dirty="0"/>
          </a:p>
        </p:txBody>
      </p:sp>
      <p:sp>
        <p:nvSpPr>
          <p:cNvPr id="23" name="Text 11"/>
          <p:cNvSpPr/>
          <p:nvPr/>
        </p:nvSpPr>
        <p:spPr>
          <a:xfrm>
            <a:off x="9842421" y="5689044"/>
            <a:ext cx="3772853" cy="127015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Comprehensive analytics on user behavior and system performance are available, guiding continuous improvement and optimization efforts.</a:t>
            </a:r>
            <a:endParaRPr lang="en-US" sz="1550" dirty="0"/>
          </a:p>
        </p:txBody>
      </p:sp>
      <p:pic>
        <p:nvPicPr>
          <p:cNvPr id="24" name="Picture 23">
            <a:extLst>
              <a:ext uri="{FF2B5EF4-FFF2-40B4-BE49-F238E27FC236}">
                <a16:creationId xmlns:a16="http://schemas.microsoft.com/office/drawing/2014/main" id="{B9BCE289-8997-7CAF-A7F0-3D0FC460AD39}"/>
              </a:ext>
            </a:extLst>
          </p:cNvPr>
          <p:cNvPicPr>
            <a:picLocks noChangeAspect="1"/>
          </p:cNvPicPr>
          <p:nvPr/>
        </p:nvPicPr>
        <p:blipFill>
          <a:blip r:embed="rId12"/>
          <a:stretch>
            <a:fillRect/>
          </a:stretch>
        </p:blipFill>
        <p:spPr>
          <a:xfrm>
            <a:off x="12866146" y="7757773"/>
            <a:ext cx="1641084" cy="3606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47806"/>
            <a:ext cx="7556421" cy="992267"/>
          </a:xfrm>
          <a:prstGeom prst="rect">
            <a:avLst/>
          </a:prstGeom>
          <a:noFill/>
          <a:ln/>
        </p:spPr>
        <p:txBody>
          <a:bodyPr wrap="squar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Outcomes of Milestone 4: Enhanced Scalability &amp; Maintainability</a:t>
            </a:r>
            <a:endParaRPr lang="en-US" sz="3100" dirty="0"/>
          </a:p>
        </p:txBody>
      </p:sp>
      <p:sp>
        <p:nvSpPr>
          <p:cNvPr id="4" name="Text 1"/>
          <p:cNvSpPr/>
          <p:nvPr/>
        </p:nvSpPr>
        <p:spPr>
          <a:xfrm>
            <a:off x="793790" y="3737729"/>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Admins gain a clear overview of chatbot performance through intent distribution and top user queries.</a:t>
            </a:r>
            <a:endParaRPr lang="en-US" sz="1550" dirty="0"/>
          </a:p>
        </p:txBody>
      </p:sp>
      <p:sp>
        <p:nvSpPr>
          <p:cNvPr id="5" name="Text 2"/>
          <p:cNvSpPr/>
          <p:nvPr/>
        </p:nvSpPr>
        <p:spPr>
          <a:xfrm>
            <a:off x="793790" y="4442222"/>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Training data can be updated efficiently, enabling agile and continuous improvement of the chatbot's knowledge base.</a:t>
            </a:r>
            <a:endParaRPr lang="en-US" sz="1550" dirty="0"/>
          </a:p>
        </p:txBody>
      </p:sp>
      <p:sp>
        <p:nvSpPr>
          <p:cNvPr id="6" name="Text 3"/>
          <p:cNvSpPr/>
          <p:nvPr/>
        </p:nvSpPr>
        <p:spPr>
          <a:xfrm>
            <a:off x="793790" y="5146715"/>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This milestone significantly boosts the scalability and maintainability of the chatbot system, ensuring its long-term viability and effectiveness.</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7" name="Text 3"/>
          <p:cNvSpPr/>
          <p:nvPr/>
        </p:nvSpPr>
        <p:spPr>
          <a:xfrm>
            <a:off x="793790" y="1599962"/>
            <a:ext cx="5187077" cy="496133"/>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Technologies &amp; Evaluation</a:t>
            </a:r>
            <a:endParaRPr lang="en-US" sz="3100" dirty="0"/>
          </a:p>
        </p:txBody>
      </p:sp>
      <p:sp>
        <p:nvSpPr>
          <p:cNvPr id="8" name="Text 4"/>
          <p:cNvSpPr/>
          <p:nvPr/>
        </p:nvSpPr>
        <p:spPr>
          <a:xfrm>
            <a:off x="793790" y="2592110"/>
            <a:ext cx="3536156" cy="744141"/>
          </a:xfrm>
          <a:prstGeom prst="rect">
            <a:avLst/>
          </a:prstGeom>
          <a:noFill/>
          <a:ln/>
        </p:spPr>
        <p:txBody>
          <a:bodyPr wrap="square" lIns="0" tIns="0" rIns="0" bIns="0" rtlCol="0" anchor="t"/>
          <a:lstStyle/>
          <a:p>
            <a:pPr marL="0" indent="0" algn="l">
              <a:lnSpc>
                <a:spcPts val="2900"/>
              </a:lnSpc>
              <a:buNone/>
            </a:pPr>
            <a:r>
              <a:rPr lang="en-US" sz="2300" dirty="0">
                <a:solidFill>
                  <a:srgbClr val="F2F0F4"/>
                </a:solidFill>
                <a:latin typeface="Montserrat" pitchFamily="34" charset="0"/>
                <a:ea typeface="Montserrat" pitchFamily="34" charset="-122"/>
                <a:cs typeface="Montserrat" pitchFamily="34" charset="-120"/>
              </a:rPr>
              <a:t>Key Technologies Utilized</a:t>
            </a:r>
            <a:endParaRPr lang="en-US" sz="2300" dirty="0"/>
          </a:p>
        </p:txBody>
      </p:sp>
      <p:sp>
        <p:nvSpPr>
          <p:cNvPr id="9" name="Text 5"/>
          <p:cNvSpPr/>
          <p:nvPr/>
        </p:nvSpPr>
        <p:spPr>
          <a:xfrm>
            <a:off x="793790" y="3534608"/>
            <a:ext cx="35361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Python</a:t>
            </a:r>
            <a:r>
              <a:rPr lang="en-US" sz="1550" dirty="0">
                <a:solidFill>
                  <a:srgbClr val="DCD7E5"/>
                </a:solidFill>
                <a:latin typeface="Heebo Light" pitchFamily="34" charset="0"/>
                <a:ea typeface="Heebo Light" pitchFamily="34" charset="-122"/>
                <a:cs typeface="Heebo Light" pitchFamily="34" charset="-120"/>
              </a:rPr>
              <a:t> for robust backend logic.</a:t>
            </a:r>
            <a:endParaRPr lang="en-US" sz="1550" dirty="0"/>
          </a:p>
        </p:txBody>
      </p:sp>
      <p:sp>
        <p:nvSpPr>
          <p:cNvPr id="10" name="Text 6"/>
          <p:cNvSpPr/>
          <p:nvPr/>
        </p:nvSpPr>
        <p:spPr>
          <a:xfrm>
            <a:off x="793790" y="3921562"/>
            <a:ext cx="35361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NLP &amp; ML</a:t>
            </a:r>
            <a:r>
              <a:rPr lang="en-US" sz="1550" dirty="0">
                <a:solidFill>
                  <a:srgbClr val="DCD7E5"/>
                </a:solidFill>
                <a:latin typeface="Heebo Light" pitchFamily="34" charset="0"/>
                <a:ea typeface="Heebo Light" pitchFamily="34" charset="-122"/>
                <a:cs typeface="Heebo Light" pitchFamily="34" charset="-120"/>
              </a:rPr>
              <a:t> for precise intent classification and entity extraction.</a:t>
            </a:r>
            <a:endParaRPr lang="en-US" sz="1550" dirty="0"/>
          </a:p>
        </p:txBody>
      </p:sp>
      <p:sp>
        <p:nvSpPr>
          <p:cNvPr id="11" name="Text 7"/>
          <p:cNvSpPr/>
          <p:nvPr/>
        </p:nvSpPr>
        <p:spPr>
          <a:xfrm>
            <a:off x="793790" y="4626054"/>
            <a:ext cx="35361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Streamlit</a:t>
            </a:r>
            <a:r>
              <a:rPr lang="en-US" sz="1550" dirty="0">
                <a:solidFill>
                  <a:srgbClr val="DCD7E5"/>
                </a:solidFill>
                <a:latin typeface="Heebo Light" pitchFamily="34" charset="0"/>
                <a:ea typeface="Heebo Light" pitchFamily="34" charset="-122"/>
                <a:cs typeface="Heebo Light" pitchFamily="34" charset="-120"/>
              </a:rPr>
              <a:t> for a rapid and user-friendly web UI development.</a:t>
            </a:r>
            <a:endParaRPr lang="en-US" sz="1550" dirty="0"/>
          </a:p>
        </p:txBody>
      </p:sp>
      <p:sp>
        <p:nvSpPr>
          <p:cNvPr id="12" name="Text 8"/>
          <p:cNvSpPr/>
          <p:nvPr/>
        </p:nvSpPr>
        <p:spPr>
          <a:xfrm>
            <a:off x="793790" y="5330547"/>
            <a:ext cx="35361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spaCy / ML models</a:t>
            </a:r>
            <a:r>
              <a:rPr lang="en-US" sz="1550" dirty="0">
                <a:solidFill>
                  <a:srgbClr val="DCD7E5"/>
                </a:solidFill>
                <a:latin typeface="Heebo Light" pitchFamily="34" charset="0"/>
                <a:ea typeface="Heebo Light" pitchFamily="34" charset="-122"/>
                <a:cs typeface="Heebo Light" pitchFamily="34" charset="-120"/>
              </a:rPr>
              <a:t> for advanced language processing capabilities.</a:t>
            </a:r>
            <a:endParaRPr lang="en-US" sz="1550" dirty="0"/>
          </a:p>
        </p:txBody>
      </p:sp>
      <p:sp>
        <p:nvSpPr>
          <p:cNvPr id="13" name="Text 9"/>
          <p:cNvSpPr/>
          <p:nvPr/>
        </p:nvSpPr>
        <p:spPr>
          <a:xfrm>
            <a:off x="793790" y="6035040"/>
            <a:ext cx="35361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CSV / JSON</a:t>
            </a:r>
            <a:r>
              <a:rPr lang="en-US" sz="1550" dirty="0">
                <a:solidFill>
                  <a:srgbClr val="DCD7E5"/>
                </a:solidFill>
                <a:latin typeface="Heebo Light" pitchFamily="34" charset="0"/>
                <a:ea typeface="Heebo Light" pitchFamily="34" charset="-122"/>
                <a:cs typeface="Heebo Light" pitchFamily="34" charset="-120"/>
              </a:rPr>
              <a:t> for efficient data storage and logging.</a:t>
            </a:r>
            <a:endParaRPr lang="en-US" sz="1550" dirty="0"/>
          </a:p>
        </p:txBody>
      </p:sp>
      <p:sp>
        <p:nvSpPr>
          <p:cNvPr id="14" name="Text 10"/>
          <p:cNvSpPr/>
          <p:nvPr/>
        </p:nvSpPr>
        <p:spPr>
          <a:xfrm>
            <a:off x="4821674" y="2592110"/>
            <a:ext cx="3009067" cy="372070"/>
          </a:xfrm>
          <a:prstGeom prst="rect">
            <a:avLst/>
          </a:prstGeom>
          <a:noFill/>
          <a:ln/>
        </p:spPr>
        <p:txBody>
          <a:bodyPr wrap="none" lIns="0" tIns="0" rIns="0" bIns="0" rtlCol="0" anchor="t"/>
          <a:lstStyle/>
          <a:p>
            <a:pPr marL="0" indent="0" algn="l">
              <a:lnSpc>
                <a:spcPts val="2900"/>
              </a:lnSpc>
              <a:buNone/>
            </a:pPr>
            <a:r>
              <a:rPr lang="en-US" sz="2300" dirty="0">
                <a:solidFill>
                  <a:srgbClr val="F2F0F4"/>
                </a:solidFill>
                <a:latin typeface="Montserrat" pitchFamily="34" charset="0"/>
                <a:ea typeface="Montserrat" pitchFamily="34" charset="-122"/>
                <a:cs typeface="Montserrat" pitchFamily="34" charset="-120"/>
              </a:rPr>
              <a:t>Evaluation &amp; Results</a:t>
            </a:r>
            <a:endParaRPr lang="en-US" sz="2300" dirty="0"/>
          </a:p>
        </p:txBody>
      </p:sp>
      <p:sp>
        <p:nvSpPr>
          <p:cNvPr id="15" name="Text 11"/>
          <p:cNvSpPr/>
          <p:nvPr/>
        </p:nvSpPr>
        <p:spPr>
          <a:xfrm>
            <a:off x="4821674" y="3162538"/>
            <a:ext cx="3536156"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All milestones were rigorously evaluated against key performance indicators:</a:t>
            </a:r>
            <a:endParaRPr lang="en-US" sz="1550" dirty="0"/>
          </a:p>
        </p:txBody>
      </p:sp>
      <p:sp>
        <p:nvSpPr>
          <p:cNvPr id="16" name="Text 12"/>
          <p:cNvSpPr/>
          <p:nvPr/>
        </p:nvSpPr>
        <p:spPr>
          <a:xfrm>
            <a:off x="4821674" y="3976211"/>
            <a:ext cx="35361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Intent accuracy</a:t>
            </a:r>
            <a:endParaRPr lang="en-US" sz="1550" dirty="0"/>
          </a:p>
        </p:txBody>
      </p:sp>
      <p:sp>
        <p:nvSpPr>
          <p:cNvPr id="17" name="Text 13"/>
          <p:cNvSpPr/>
          <p:nvPr/>
        </p:nvSpPr>
        <p:spPr>
          <a:xfrm>
            <a:off x="4821674" y="4363164"/>
            <a:ext cx="35361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Response correctness</a:t>
            </a:r>
            <a:endParaRPr lang="en-US" sz="1550" dirty="0"/>
          </a:p>
        </p:txBody>
      </p:sp>
      <p:sp>
        <p:nvSpPr>
          <p:cNvPr id="18" name="Text 14"/>
          <p:cNvSpPr/>
          <p:nvPr/>
        </p:nvSpPr>
        <p:spPr>
          <a:xfrm>
            <a:off x="4821674" y="4750117"/>
            <a:ext cx="35361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UI usability</a:t>
            </a:r>
            <a:endParaRPr lang="en-US" sz="1550" dirty="0"/>
          </a:p>
        </p:txBody>
      </p:sp>
      <p:sp>
        <p:nvSpPr>
          <p:cNvPr id="19" name="Text 15"/>
          <p:cNvSpPr/>
          <p:nvPr/>
        </p:nvSpPr>
        <p:spPr>
          <a:xfrm>
            <a:off x="4821674" y="5137071"/>
            <a:ext cx="35361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System stability</a:t>
            </a:r>
            <a:endParaRPr lang="en-US" sz="1550" dirty="0"/>
          </a:p>
        </p:txBody>
      </p:sp>
      <p:sp>
        <p:nvSpPr>
          <p:cNvPr id="20" name="Text 16"/>
          <p:cNvSpPr/>
          <p:nvPr/>
        </p:nvSpPr>
        <p:spPr>
          <a:xfrm>
            <a:off x="4821674" y="5633204"/>
            <a:ext cx="3536156" cy="127015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 chatbot demonstrated strong performance across defined banking scenarios, proving its real-world applicability.</a:t>
            </a:r>
            <a:endParaRPr lang="en-US" sz="1550" dirty="0"/>
          </a:p>
        </p:txBody>
      </p:sp>
      <p:pic>
        <p:nvPicPr>
          <p:cNvPr id="1028" name="Picture 4">
            <a:extLst>
              <a:ext uri="{FF2B5EF4-FFF2-40B4-BE49-F238E27FC236}">
                <a16:creationId xmlns:a16="http://schemas.microsoft.com/office/drawing/2014/main" id="{1CD139DB-EBAD-EB8C-C4AC-8B841CD6F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9681" y="0"/>
            <a:ext cx="5760718" cy="43631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5AE8410-6763-5931-A274-6F70C119F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9680" y="4363164"/>
            <a:ext cx="5760720" cy="3866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50018"/>
            <a:ext cx="7157799" cy="496133"/>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Conclusion &amp; Future Enhancements</a:t>
            </a:r>
            <a:endParaRPr lang="en-US" sz="3100" dirty="0"/>
          </a:p>
        </p:txBody>
      </p:sp>
      <p:sp>
        <p:nvSpPr>
          <p:cNvPr id="4" name="Shape 1"/>
          <p:cNvSpPr/>
          <p:nvPr/>
        </p:nvSpPr>
        <p:spPr>
          <a:xfrm>
            <a:off x="6280190" y="2843808"/>
            <a:ext cx="7556421" cy="1568648"/>
          </a:xfrm>
          <a:prstGeom prst="roundRect">
            <a:avLst>
              <a:gd name="adj" fmla="val 5314"/>
            </a:avLst>
          </a:prstGeom>
          <a:solidFill>
            <a:srgbClr val="0D0A2C">
              <a:alpha val="95000"/>
            </a:srgbClr>
          </a:solidFill>
          <a:ln w="22860">
            <a:solidFill>
              <a:srgbClr val="4A2C85"/>
            </a:solidFill>
            <a:prstDash val="solid"/>
          </a:ln>
        </p:spPr>
      </p:sp>
      <p:sp>
        <p:nvSpPr>
          <p:cNvPr id="5" name="Text 2"/>
          <p:cNvSpPr/>
          <p:nvPr/>
        </p:nvSpPr>
        <p:spPr>
          <a:xfrm>
            <a:off x="6501408" y="3065026"/>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DCD7E5"/>
                </a:solidFill>
                <a:latin typeface="Montserrat" pitchFamily="34" charset="0"/>
                <a:ea typeface="Montserrat" pitchFamily="34" charset="-122"/>
                <a:cs typeface="Montserrat" pitchFamily="34" charset="-120"/>
              </a:rPr>
              <a:t>Project Success</a:t>
            </a:r>
            <a:endParaRPr lang="en-US" sz="2300" dirty="0"/>
          </a:p>
        </p:txBody>
      </p:sp>
      <p:sp>
        <p:nvSpPr>
          <p:cNvPr id="6" name="Text 3"/>
          <p:cNvSpPr/>
          <p:nvPr/>
        </p:nvSpPr>
        <p:spPr>
          <a:xfrm>
            <a:off x="6501408" y="3556159"/>
            <a:ext cx="7113984"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 AI-powered chatbot efficiently handles bank-related queries, leveraging NLP and ML to reduce manual support dependency and improve user satisfaction.</a:t>
            </a:r>
            <a:endParaRPr lang="en-US" sz="1550" dirty="0"/>
          </a:p>
        </p:txBody>
      </p:sp>
      <p:sp>
        <p:nvSpPr>
          <p:cNvPr id="7" name="Shape 4"/>
          <p:cNvSpPr/>
          <p:nvPr/>
        </p:nvSpPr>
        <p:spPr>
          <a:xfrm>
            <a:off x="6280190" y="4610814"/>
            <a:ext cx="7556421" cy="1568648"/>
          </a:xfrm>
          <a:prstGeom prst="roundRect">
            <a:avLst>
              <a:gd name="adj" fmla="val 5314"/>
            </a:avLst>
          </a:prstGeom>
          <a:solidFill>
            <a:srgbClr val="0D0A2C">
              <a:alpha val="95000"/>
            </a:srgbClr>
          </a:solidFill>
          <a:ln w="22860">
            <a:solidFill>
              <a:srgbClr val="4A2C85"/>
            </a:solidFill>
            <a:prstDash val="solid"/>
          </a:ln>
        </p:spPr>
      </p:sp>
      <p:sp>
        <p:nvSpPr>
          <p:cNvPr id="8" name="Text 5"/>
          <p:cNvSpPr/>
          <p:nvPr/>
        </p:nvSpPr>
        <p:spPr>
          <a:xfrm>
            <a:off x="6501408" y="483203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DCD7E5"/>
                </a:solidFill>
                <a:latin typeface="Montserrat" pitchFamily="34" charset="0"/>
                <a:ea typeface="Montserrat" pitchFamily="34" charset="-122"/>
                <a:cs typeface="Montserrat" pitchFamily="34" charset="-120"/>
              </a:rPr>
              <a:t>Future Vision</a:t>
            </a:r>
            <a:endParaRPr lang="en-US" sz="2300" dirty="0"/>
          </a:p>
        </p:txBody>
      </p:sp>
      <p:sp>
        <p:nvSpPr>
          <p:cNvPr id="9" name="Text 6"/>
          <p:cNvSpPr/>
          <p:nvPr/>
        </p:nvSpPr>
        <p:spPr>
          <a:xfrm>
            <a:off x="6501408" y="5323165"/>
            <a:ext cx="7113984"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We envision expanded capabilities, including voice interaction, multilingual support, and integration with real banking APIs for a truly comprehensive solution.</a:t>
            </a:r>
            <a:endParaRPr lang="en-US" sz="1550" dirty="0"/>
          </a:p>
        </p:txBody>
      </p:sp>
      <p:pic>
        <p:nvPicPr>
          <p:cNvPr id="10" name="Picture 9">
            <a:extLst>
              <a:ext uri="{FF2B5EF4-FFF2-40B4-BE49-F238E27FC236}">
                <a16:creationId xmlns:a16="http://schemas.microsoft.com/office/drawing/2014/main" id="{43DD735D-0AD0-51FA-855D-81B5E691CDB4}"/>
              </a:ext>
            </a:extLst>
          </p:cNvPr>
          <p:cNvPicPr>
            <a:picLocks noChangeAspect="1"/>
          </p:cNvPicPr>
          <p:nvPr/>
        </p:nvPicPr>
        <p:blipFill>
          <a:blip r:embed="rId4"/>
          <a:stretch>
            <a:fillRect/>
          </a:stretch>
        </p:blipFill>
        <p:spPr>
          <a:xfrm>
            <a:off x="12866146" y="7757773"/>
            <a:ext cx="1641084" cy="3606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54267"/>
            <a:ext cx="11311057" cy="496133"/>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Project Overview: Enhancing Banking Customer Support</a:t>
            </a:r>
            <a:endParaRPr lang="en-US" sz="3100" dirty="0"/>
          </a:p>
        </p:txBody>
      </p:sp>
      <p:sp>
        <p:nvSpPr>
          <p:cNvPr id="3" name="Text 1"/>
          <p:cNvSpPr/>
          <p:nvPr/>
        </p:nvSpPr>
        <p:spPr>
          <a:xfrm>
            <a:off x="793790" y="2647236"/>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Customer support in the banking sector is often bogged down by repetitive queries, such as balance checks, loan inquiries, card blocking, and branch information requests. Manually addressing these common questions leads to significant delays, increased operational costs, and customer frustration.</a:t>
            </a:r>
            <a:endParaRPr lang="en-US" sz="1550" dirty="0"/>
          </a:p>
        </p:txBody>
      </p:sp>
      <p:sp>
        <p:nvSpPr>
          <p:cNvPr id="4" name="Text 2"/>
          <p:cNvSpPr/>
          <p:nvPr/>
        </p:nvSpPr>
        <p:spPr>
          <a:xfrm>
            <a:off x="793790" y="3823097"/>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This project addresses these challenges by developing an intelligent AI-powered chatbot. Leveraging advancements in Natural Language Processing (NLP), Machine Learning, and modern web technologies, this chatbot is designed to understand natural language queries and provide accurate banking information through an interactive, 24/7 available conversational interface.</a:t>
            </a:r>
            <a:endParaRPr lang="en-US" sz="1550" dirty="0"/>
          </a:p>
        </p:txBody>
      </p:sp>
      <p:sp>
        <p:nvSpPr>
          <p:cNvPr id="5" name="Shape 3"/>
          <p:cNvSpPr/>
          <p:nvPr/>
        </p:nvSpPr>
        <p:spPr>
          <a:xfrm>
            <a:off x="793790" y="4998958"/>
            <a:ext cx="13042821" cy="1476256"/>
          </a:xfrm>
          <a:prstGeom prst="roundRect">
            <a:avLst>
              <a:gd name="adj" fmla="val 5647"/>
            </a:avLst>
          </a:prstGeom>
          <a:solidFill>
            <a:srgbClr val="31136C"/>
          </a:solidFill>
          <a:ln w="7620">
            <a:solidFill>
              <a:srgbClr val="4A2C85"/>
            </a:solidFill>
            <a:prstDash val="solid"/>
          </a:ln>
        </p:spPr>
      </p:sp>
      <p:sp>
        <p:nvSpPr>
          <p:cNvPr id="6" name="Shape 4"/>
          <p:cNvSpPr/>
          <p:nvPr/>
        </p:nvSpPr>
        <p:spPr>
          <a:xfrm>
            <a:off x="801410" y="5006578"/>
            <a:ext cx="4342448" cy="1461016"/>
          </a:xfrm>
          <a:prstGeom prst="roundRect">
            <a:avLst>
              <a:gd name="adj" fmla="val 5706"/>
            </a:avLst>
          </a:prstGeom>
          <a:solidFill>
            <a:srgbClr val="31136C"/>
          </a:solidFill>
          <a:ln/>
        </p:spPr>
      </p:sp>
      <p:sp>
        <p:nvSpPr>
          <p:cNvPr id="7" name="Text 5"/>
          <p:cNvSpPr/>
          <p:nvPr/>
        </p:nvSpPr>
        <p:spPr>
          <a:xfrm>
            <a:off x="999768" y="5204936"/>
            <a:ext cx="3403163"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Repetitive Banking Queries</a:t>
            </a:r>
            <a:endParaRPr lang="en-US" sz="1950" dirty="0"/>
          </a:p>
        </p:txBody>
      </p:sp>
      <p:sp>
        <p:nvSpPr>
          <p:cNvPr id="8" name="Text 6"/>
          <p:cNvSpPr/>
          <p:nvPr/>
        </p:nvSpPr>
        <p:spPr>
          <a:xfrm>
            <a:off x="999768" y="5634157"/>
            <a:ext cx="3647956"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Balance checks, loan details, card blocking, branch info.</a:t>
            </a:r>
            <a:endParaRPr lang="en-US" sz="1550" dirty="0"/>
          </a:p>
        </p:txBody>
      </p:sp>
      <p:sp>
        <p:nvSpPr>
          <p:cNvPr id="9" name="Shape 7"/>
          <p:cNvSpPr/>
          <p:nvPr/>
        </p:nvSpPr>
        <p:spPr>
          <a:xfrm>
            <a:off x="5143857" y="5006578"/>
            <a:ext cx="4342567" cy="1461016"/>
          </a:xfrm>
          <a:prstGeom prst="rect">
            <a:avLst/>
          </a:prstGeom>
          <a:solidFill>
            <a:srgbClr val="31136C"/>
          </a:solidFill>
          <a:ln/>
        </p:spPr>
      </p:sp>
      <p:sp>
        <p:nvSpPr>
          <p:cNvPr id="10" name="Shape 8"/>
          <p:cNvSpPr/>
          <p:nvPr/>
        </p:nvSpPr>
        <p:spPr>
          <a:xfrm>
            <a:off x="5143857" y="5006578"/>
            <a:ext cx="22860" cy="1461016"/>
          </a:xfrm>
          <a:prstGeom prst="roundRect">
            <a:avLst>
              <a:gd name="adj" fmla="val 364651"/>
            </a:avLst>
          </a:prstGeom>
          <a:solidFill>
            <a:srgbClr val="4A2C85"/>
          </a:solidFill>
          <a:ln/>
        </p:spPr>
      </p:sp>
      <p:sp>
        <p:nvSpPr>
          <p:cNvPr id="11" name="Text 9"/>
          <p:cNvSpPr/>
          <p:nvPr/>
        </p:nvSpPr>
        <p:spPr>
          <a:xfrm>
            <a:off x="5639991" y="5204936"/>
            <a:ext cx="2858810"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Efficiency &amp; Cost Issues</a:t>
            </a:r>
            <a:endParaRPr lang="en-US" sz="1950" dirty="0"/>
          </a:p>
        </p:txBody>
      </p:sp>
      <p:sp>
        <p:nvSpPr>
          <p:cNvPr id="12" name="Text 10"/>
          <p:cNvSpPr/>
          <p:nvPr/>
        </p:nvSpPr>
        <p:spPr>
          <a:xfrm>
            <a:off x="5639991" y="5634157"/>
            <a:ext cx="3350300"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Manual handling leads to delays and higher operational costs.</a:t>
            </a:r>
            <a:endParaRPr lang="en-US" sz="1550" dirty="0"/>
          </a:p>
        </p:txBody>
      </p:sp>
      <p:sp>
        <p:nvSpPr>
          <p:cNvPr id="13" name="Shape 11"/>
          <p:cNvSpPr/>
          <p:nvPr/>
        </p:nvSpPr>
        <p:spPr>
          <a:xfrm>
            <a:off x="4895850" y="5488960"/>
            <a:ext cx="496133" cy="496133"/>
          </a:xfrm>
          <a:prstGeom prst="roundRect">
            <a:avLst>
              <a:gd name="adj" fmla="val 16802"/>
            </a:avLst>
          </a:prstGeom>
          <a:solidFill>
            <a:srgbClr val="0D0A2C">
              <a:alpha val="95000"/>
            </a:srgbClr>
          </a:solidFill>
          <a:ln w="22860">
            <a:solidFill>
              <a:srgbClr val="4A2C85"/>
            </a:solidFill>
            <a:prstDash val="solid"/>
          </a:ln>
        </p:spPr>
      </p:sp>
      <p:pic>
        <p:nvPicPr>
          <p:cNvPr id="1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9913" y="5612904"/>
            <a:ext cx="248007" cy="248007"/>
          </a:xfrm>
          <a:prstGeom prst="rect">
            <a:avLst/>
          </a:prstGeom>
        </p:spPr>
      </p:pic>
      <p:sp>
        <p:nvSpPr>
          <p:cNvPr id="15" name="Shape 12"/>
          <p:cNvSpPr/>
          <p:nvPr/>
        </p:nvSpPr>
        <p:spPr>
          <a:xfrm>
            <a:off x="9486424" y="5006578"/>
            <a:ext cx="4342567" cy="1461016"/>
          </a:xfrm>
          <a:prstGeom prst="rect">
            <a:avLst/>
          </a:prstGeom>
          <a:solidFill>
            <a:srgbClr val="31136C"/>
          </a:solidFill>
          <a:ln/>
        </p:spPr>
      </p:sp>
      <p:sp>
        <p:nvSpPr>
          <p:cNvPr id="16" name="Shape 13"/>
          <p:cNvSpPr/>
          <p:nvPr/>
        </p:nvSpPr>
        <p:spPr>
          <a:xfrm>
            <a:off x="9486424" y="5006578"/>
            <a:ext cx="22860" cy="1461016"/>
          </a:xfrm>
          <a:prstGeom prst="roundRect">
            <a:avLst>
              <a:gd name="adj" fmla="val 364651"/>
            </a:avLst>
          </a:prstGeom>
          <a:solidFill>
            <a:srgbClr val="4A2C85"/>
          </a:solidFill>
          <a:ln/>
        </p:spPr>
      </p:sp>
      <p:sp>
        <p:nvSpPr>
          <p:cNvPr id="17" name="Text 14"/>
          <p:cNvSpPr/>
          <p:nvPr/>
        </p:nvSpPr>
        <p:spPr>
          <a:xfrm>
            <a:off x="9982557" y="5204936"/>
            <a:ext cx="3453289"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Intelligent Chatbot Solution</a:t>
            </a:r>
            <a:endParaRPr lang="en-US" sz="1950" dirty="0"/>
          </a:p>
        </p:txBody>
      </p:sp>
      <p:sp>
        <p:nvSpPr>
          <p:cNvPr id="18" name="Text 15"/>
          <p:cNvSpPr/>
          <p:nvPr/>
        </p:nvSpPr>
        <p:spPr>
          <a:xfrm>
            <a:off x="9982557" y="5634157"/>
            <a:ext cx="3648075"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AI-driven, 24/7 interactive support for instant answers.</a:t>
            </a:r>
            <a:endParaRPr lang="en-US" sz="1550" dirty="0"/>
          </a:p>
        </p:txBody>
      </p:sp>
      <p:sp>
        <p:nvSpPr>
          <p:cNvPr id="19" name="Shape 16"/>
          <p:cNvSpPr/>
          <p:nvPr/>
        </p:nvSpPr>
        <p:spPr>
          <a:xfrm>
            <a:off x="9238417" y="5488960"/>
            <a:ext cx="496133" cy="496133"/>
          </a:xfrm>
          <a:prstGeom prst="roundRect">
            <a:avLst>
              <a:gd name="adj" fmla="val 16802"/>
            </a:avLst>
          </a:prstGeom>
          <a:solidFill>
            <a:srgbClr val="0D0A2C">
              <a:alpha val="95000"/>
            </a:srgbClr>
          </a:solidFill>
          <a:ln w="22860">
            <a:solidFill>
              <a:srgbClr val="4A2C85"/>
            </a:solidFill>
            <a:prstDash val="solid"/>
          </a:ln>
        </p:spPr>
      </p:sp>
      <p:pic>
        <p:nvPicPr>
          <p:cNvPr id="2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2480" y="5612904"/>
            <a:ext cx="248007" cy="248007"/>
          </a:xfrm>
          <a:prstGeom prst="rect">
            <a:avLst/>
          </a:prstGeom>
        </p:spPr>
      </p:pic>
      <p:pic>
        <p:nvPicPr>
          <p:cNvPr id="22" name="Picture 21">
            <a:extLst>
              <a:ext uri="{FF2B5EF4-FFF2-40B4-BE49-F238E27FC236}">
                <a16:creationId xmlns:a16="http://schemas.microsoft.com/office/drawing/2014/main" id="{5480CE3A-38A4-DC83-91DC-1B0DE5E537CF}"/>
              </a:ext>
            </a:extLst>
          </p:cNvPr>
          <p:cNvPicPr>
            <a:picLocks noChangeAspect="1"/>
          </p:cNvPicPr>
          <p:nvPr/>
        </p:nvPicPr>
        <p:blipFill>
          <a:blip r:embed="rId7"/>
          <a:stretch>
            <a:fillRect/>
          </a:stretch>
        </p:blipFill>
        <p:spPr>
          <a:xfrm>
            <a:off x="12694024" y="7714920"/>
            <a:ext cx="1836067" cy="4035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36972" y="369094"/>
            <a:ext cx="8823127" cy="335518"/>
          </a:xfrm>
          <a:prstGeom prst="rect">
            <a:avLst/>
          </a:prstGeom>
          <a:noFill/>
          <a:ln/>
        </p:spPr>
        <p:txBody>
          <a:bodyPr wrap="none" lIns="0" tIns="0" rIns="0" bIns="0" rtlCol="0" anchor="t"/>
          <a:lstStyle/>
          <a:p>
            <a:pPr marL="0" indent="0" algn="l">
              <a:lnSpc>
                <a:spcPts val="2600"/>
              </a:lnSpc>
              <a:buNone/>
            </a:pPr>
            <a:r>
              <a:rPr lang="en-US" sz="2100" dirty="0">
                <a:solidFill>
                  <a:srgbClr val="F2F0F4"/>
                </a:solidFill>
                <a:latin typeface="Montserrat" pitchFamily="34" charset="0"/>
                <a:ea typeface="Montserrat" pitchFamily="34" charset="-122"/>
                <a:cs typeface="Montserrat" pitchFamily="34" charset="-120"/>
              </a:rPr>
              <a:t>The Problem: Limitations of Traditional Banking Customer Service</a:t>
            </a:r>
            <a:endParaRPr lang="en-US" sz="2100" dirty="0"/>
          </a:p>
        </p:txBody>
      </p:sp>
      <p:sp>
        <p:nvSpPr>
          <p:cNvPr id="3" name="Text 1"/>
          <p:cNvSpPr/>
          <p:nvPr/>
        </p:nvSpPr>
        <p:spPr>
          <a:xfrm>
            <a:off x="536972" y="973098"/>
            <a:ext cx="13556456" cy="429578"/>
          </a:xfrm>
          <a:prstGeom prst="rect">
            <a:avLst/>
          </a:prstGeom>
          <a:noFill/>
          <a:ln/>
        </p:spPr>
        <p:txBody>
          <a:bodyPr wrap="square" lIns="0" tIns="0" rIns="0" bIns="0" rtlCol="0" anchor="t"/>
          <a:lstStyle/>
          <a:p>
            <a:pPr marL="0" indent="0" algn="l">
              <a:lnSpc>
                <a:spcPts val="1650"/>
              </a:lnSpc>
              <a:buNone/>
            </a:pPr>
            <a:r>
              <a:rPr lang="en-US" sz="1400" dirty="0">
                <a:solidFill>
                  <a:srgbClr val="DCD7E5"/>
                </a:solidFill>
                <a:latin typeface="Heebo Light" pitchFamily="34" charset="0"/>
                <a:ea typeface="Heebo Light" pitchFamily="34" charset="-122"/>
                <a:cs typeface="Heebo Light" pitchFamily="34" charset="-120"/>
              </a:rPr>
              <a:t>Traditional banking customer service models are heavily reliant on human agents, which inevitably leads to slower response times and substantial operational overhead. In today's fast-paced digital world, customers expect instant, accurate, and always-available support, a demand that conventional systems struggle to meet.</a:t>
            </a:r>
            <a:endParaRPr lang="en-US" sz="1400" dirty="0"/>
          </a:p>
        </p:txBody>
      </p:sp>
      <p:sp>
        <p:nvSpPr>
          <p:cNvPr id="4" name="Text 2"/>
          <p:cNvSpPr/>
          <p:nvPr/>
        </p:nvSpPr>
        <p:spPr>
          <a:xfrm>
            <a:off x="536972" y="1553647"/>
            <a:ext cx="13556456" cy="429578"/>
          </a:xfrm>
          <a:prstGeom prst="rect">
            <a:avLst/>
          </a:prstGeom>
          <a:noFill/>
          <a:ln/>
        </p:spPr>
        <p:txBody>
          <a:bodyPr wrap="square" lIns="0" tIns="0" rIns="0" bIns="0" rtlCol="0" anchor="t"/>
          <a:lstStyle/>
          <a:p>
            <a:pPr marL="0" indent="0" algn="l">
              <a:lnSpc>
                <a:spcPts val="1650"/>
              </a:lnSpc>
              <a:buNone/>
            </a:pPr>
            <a:r>
              <a:rPr lang="en-US" sz="1200" dirty="0">
                <a:solidFill>
                  <a:srgbClr val="DCD7E5"/>
                </a:solidFill>
                <a:latin typeface="Heebo Light" pitchFamily="34" charset="0"/>
                <a:ea typeface="Heebo Light" pitchFamily="34" charset="-122"/>
                <a:cs typeface="Heebo Light" pitchFamily="34" charset="-120"/>
              </a:rPr>
              <a:t>The core challenge is to design and implement a system that can not only understand diverse user intents and extract critical information from their queries but also respond intelligently and appropriately. This system must also be scalable, easy to maintain, and capable of handling a high volume of interactions without compromising on quality or speed.</a:t>
            </a:r>
            <a:endParaRPr lang="en-US" sz="1200" dirty="0"/>
          </a:p>
        </p:txBody>
      </p:sp>
      <p:sp>
        <p:nvSpPr>
          <p:cNvPr id="5" name="Text 3"/>
          <p:cNvSpPr/>
          <p:nvPr/>
        </p:nvSpPr>
        <p:spPr>
          <a:xfrm>
            <a:off x="461667" y="3636386"/>
            <a:ext cx="6614517" cy="214789"/>
          </a:xfrm>
          <a:prstGeom prst="rect">
            <a:avLst/>
          </a:prstGeom>
          <a:noFill/>
          <a:ln/>
        </p:spPr>
        <p:txBody>
          <a:bodyPr wrap="none" lIns="0" tIns="0" rIns="0" bIns="0" rtlCol="0" anchor="t"/>
          <a:lstStyle/>
          <a:p>
            <a:pPr marL="0" indent="0" algn="l">
              <a:lnSpc>
                <a:spcPts val="1650"/>
              </a:lnSpc>
              <a:buNone/>
            </a:pPr>
            <a:r>
              <a:rPr lang="en-US" sz="1400" b="1" dirty="0">
                <a:solidFill>
                  <a:srgbClr val="DCD7E5"/>
                </a:solidFill>
                <a:latin typeface="Heebo Light" pitchFamily="34" charset="0"/>
                <a:ea typeface="Heebo Light" pitchFamily="34" charset="-122"/>
                <a:cs typeface="Heebo Light" pitchFamily="34" charset="-120"/>
              </a:rPr>
              <a:t>Dependence on Human Agents:</a:t>
            </a:r>
            <a:r>
              <a:rPr lang="en-US" sz="1400" dirty="0">
                <a:solidFill>
                  <a:srgbClr val="DCD7E5"/>
                </a:solidFill>
                <a:latin typeface="Heebo Light" pitchFamily="34" charset="0"/>
                <a:ea typeface="Heebo Light" pitchFamily="34" charset="-122"/>
                <a:cs typeface="Heebo Light" pitchFamily="34" charset="-120"/>
              </a:rPr>
              <a:t> Increases response times and operational overhead.</a:t>
            </a:r>
            <a:endParaRPr lang="en-US" sz="1400" dirty="0"/>
          </a:p>
        </p:txBody>
      </p:sp>
      <p:sp>
        <p:nvSpPr>
          <p:cNvPr id="6" name="Text 4"/>
          <p:cNvSpPr/>
          <p:nvPr/>
        </p:nvSpPr>
        <p:spPr>
          <a:xfrm>
            <a:off x="461668" y="4114800"/>
            <a:ext cx="6614517" cy="214789"/>
          </a:xfrm>
          <a:prstGeom prst="rect">
            <a:avLst/>
          </a:prstGeom>
          <a:noFill/>
          <a:ln/>
        </p:spPr>
        <p:txBody>
          <a:bodyPr wrap="none" lIns="0" tIns="0" rIns="0" bIns="0" rtlCol="0" anchor="t"/>
          <a:lstStyle/>
          <a:p>
            <a:pPr marL="0" indent="0" algn="l">
              <a:lnSpc>
                <a:spcPts val="1650"/>
              </a:lnSpc>
              <a:buNone/>
            </a:pPr>
            <a:r>
              <a:rPr lang="en-US" sz="1400" b="1" dirty="0">
                <a:solidFill>
                  <a:srgbClr val="DCD7E5"/>
                </a:solidFill>
                <a:latin typeface="Heebo Light" pitchFamily="34" charset="0"/>
                <a:ea typeface="Heebo Light" pitchFamily="34" charset="-122"/>
                <a:cs typeface="Heebo Light" pitchFamily="34" charset="-120"/>
              </a:rPr>
              <a:t>Customer Expectations:</a:t>
            </a:r>
            <a:r>
              <a:rPr lang="en-US" sz="1400" dirty="0">
                <a:solidFill>
                  <a:srgbClr val="DCD7E5"/>
                </a:solidFill>
                <a:latin typeface="Heebo Light" pitchFamily="34" charset="0"/>
                <a:ea typeface="Heebo Light" pitchFamily="34" charset="-122"/>
                <a:cs typeface="Heebo Light" pitchFamily="34" charset="-120"/>
              </a:rPr>
              <a:t> Demand for instant, accurate, and always-available support.</a:t>
            </a:r>
            <a:endParaRPr lang="en-US" sz="1400" dirty="0"/>
          </a:p>
        </p:txBody>
      </p:sp>
      <p:sp>
        <p:nvSpPr>
          <p:cNvPr id="7" name="Text 5"/>
          <p:cNvSpPr/>
          <p:nvPr/>
        </p:nvSpPr>
        <p:spPr>
          <a:xfrm>
            <a:off x="461668" y="4485819"/>
            <a:ext cx="6614517" cy="214789"/>
          </a:xfrm>
          <a:prstGeom prst="rect">
            <a:avLst/>
          </a:prstGeom>
          <a:noFill/>
          <a:ln/>
        </p:spPr>
        <p:txBody>
          <a:bodyPr wrap="none" lIns="0" tIns="0" rIns="0" bIns="0" rtlCol="0" anchor="t"/>
          <a:lstStyle/>
          <a:p>
            <a:pPr marL="0" indent="0" algn="l">
              <a:lnSpc>
                <a:spcPts val="1650"/>
              </a:lnSpc>
              <a:buNone/>
            </a:pPr>
            <a:r>
              <a:rPr lang="en-US" sz="1400" b="1" dirty="0">
                <a:solidFill>
                  <a:srgbClr val="DCD7E5"/>
                </a:solidFill>
                <a:latin typeface="Heebo Light" pitchFamily="34" charset="0"/>
                <a:ea typeface="Heebo Light" pitchFamily="34" charset="-122"/>
                <a:cs typeface="Heebo Light" pitchFamily="34" charset="-120"/>
              </a:rPr>
              <a:t>Scalability &amp; Maintenance:</a:t>
            </a:r>
            <a:r>
              <a:rPr lang="en-US" sz="1400" dirty="0">
                <a:solidFill>
                  <a:srgbClr val="DCD7E5"/>
                </a:solidFill>
                <a:latin typeface="Heebo Light" pitchFamily="34" charset="0"/>
                <a:ea typeface="Heebo Light" pitchFamily="34" charset="-122"/>
                <a:cs typeface="Heebo Light" pitchFamily="34" charset="-120"/>
              </a:rPr>
              <a:t> Need for a system that grows with user demand and is manageable.</a:t>
            </a:r>
            <a:endParaRPr lang="en-US" sz="1400" dirty="0"/>
          </a:p>
        </p:txBody>
      </p:sp>
      <p:pic>
        <p:nvPicPr>
          <p:cNvPr id="8" name="Image 0" descr="preencoded.png"/>
          <p:cNvPicPr>
            <a:picLocks noChangeAspect="1"/>
          </p:cNvPicPr>
          <p:nvPr/>
        </p:nvPicPr>
        <p:blipFill>
          <a:blip r:embed="rId3"/>
          <a:stretch>
            <a:fillRect/>
          </a:stretch>
        </p:blipFill>
        <p:spPr>
          <a:xfrm>
            <a:off x="8961120" y="2560320"/>
            <a:ext cx="5669280" cy="56692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4955" y="409694"/>
            <a:ext cx="8728115" cy="371832"/>
          </a:xfrm>
          <a:prstGeom prst="rect">
            <a:avLst/>
          </a:prstGeom>
          <a:noFill/>
          <a:ln/>
        </p:spPr>
        <p:txBody>
          <a:bodyPr wrap="none" lIns="0" tIns="0" rIns="0" bIns="0" rtlCol="0" anchor="t"/>
          <a:lstStyle/>
          <a:p>
            <a:pPr marL="0" indent="0" algn="l">
              <a:lnSpc>
                <a:spcPts val="2900"/>
              </a:lnSpc>
              <a:buNone/>
            </a:pPr>
            <a:r>
              <a:rPr lang="en-US" sz="2300" dirty="0">
                <a:solidFill>
                  <a:srgbClr val="F2F0F4"/>
                </a:solidFill>
                <a:latin typeface="Montserrat" pitchFamily="34" charset="0"/>
                <a:ea typeface="Montserrat" pitchFamily="34" charset="-122"/>
                <a:cs typeface="Montserrat" pitchFamily="34" charset="-120"/>
              </a:rPr>
              <a:t>Project Objectives: Crafting an AI-Driven Banking Assistant</a:t>
            </a:r>
            <a:endParaRPr lang="en-US" sz="2300" dirty="0"/>
          </a:p>
        </p:txBody>
      </p:sp>
      <p:sp>
        <p:nvSpPr>
          <p:cNvPr id="3" name="Text 1"/>
          <p:cNvSpPr/>
          <p:nvPr/>
        </p:nvSpPr>
        <p:spPr>
          <a:xfrm>
            <a:off x="594955" y="1078944"/>
            <a:ext cx="13440489" cy="475774"/>
          </a:xfrm>
          <a:prstGeom prst="rect">
            <a:avLst/>
          </a:prstGeom>
          <a:noFill/>
          <a:ln/>
        </p:spPr>
        <p:txBody>
          <a:bodyPr wrap="squar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The primary objective of this project is to construct an advanced AI-driven banking chatbot specifically engineered to proficiently answer a wide range of common banking queries. This system aims to revolutionize customer interaction by making banking information more accessible and support more efficient.</a:t>
            </a:r>
            <a:endParaRPr lang="en-US" sz="1150" dirty="0"/>
          </a:p>
        </p:txBody>
      </p:sp>
      <p:sp>
        <p:nvSpPr>
          <p:cNvPr id="4" name="Shape 2"/>
          <p:cNvSpPr/>
          <p:nvPr/>
        </p:nvSpPr>
        <p:spPr>
          <a:xfrm>
            <a:off x="594955" y="1722001"/>
            <a:ext cx="594955" cy="892373"/>
          </a:xfrm>
          <a:prstGeom prst="roundRect">
            <a:avLst>
              <a:gd name="adj" fmla="val 360015"/>
            </a:avLst>
          </a:prstGeom>
          <a:solidFill>
            <a:srgbClr val="31136C"/>
          </a:solidFill>
          <a:ln w="7620">
            <a:solidFill>
              <a:srgbClr val="4A2C85"/>
            </a:solidFill>
            <a:prstDash val="solid"/>
          </a:ln>
        </p:spPr>
      </p:sp>
      <p:sp>
        <p:nvSpPr>
          <p:cNvPr id="5" name="Text 3"/>
          <p:cNvSpPr/>
          <p:nvPr/>
        </p:nvSpPr>
        <p:spPr>
          <a:xfrm>
            <a:off x="780931" y="2028706"/>
            <a:ext cx="223004" cy="278844"/>
          </a:xfrm>
          <a:prstGeom prst="rect">
            <a:avLst/>
          </a:prstGeom>
          <a:noFill/>
          <a:ln/>
        </p:spPr>
        <p:txBody>
          <a:bodyPr wrap="none" lIns="0" tIns="0" rIns="0" bIns="0" rtlCol="0" anchor="t"/>
          <a:lstStyle/>
          <a:p>
            <a:pPr marL="0" indent="0" algn="l">
              <a:lnSpc>
                <a:spcPts val="1750"/>
              </a:lnSpc>
              <a:buNone/>
            </a:pPr>
            <a:r>
              <a:rPr lang="en-US" sz="1750" dirty="0">
                <a:solidFill>
                  <a:srgbClr val="DCD7E5"/>
                </a:solidFill>
                <a:latin typeface="Montserrat" pitchFamily="34" charset="0"/>
                <a:ea typeface="Montserrat" pitchFamily="34" charset="-122"/>
                <a:cs typeface="Montserrat" pitchFamily="34" charset="-120"/>
              </a:rPr>
              <a:t>1</a:t>
            </a:r>
            <a:endParaRPr lang="en-US" sz="1750" dirty="0"/>
          </a:p>
        </p:txBody>
      </p:sp>
      <p:sp>
        <p:nvSpPr>
          <p:cNvPr id="6" name="Text 4"/>
          <p:cNvSpPr/>
          <p:nvPr/>
        </p:nvSpPr>
        <p:spPr>
          <a:xfrm>
            <a:off x="1338620" y="1870710"/>
            <a:ext cx="1887379" cy="232410"/>
          </a:xfrm>
          <a:prstGeom prst="rect">
            <a:avLst/>
          </a:prstGeom>
          <a:noFill/>
          <a:ln/>
        </p:spPr>
        <p:txBody>
          <a:bodyPr wrap="none" lIns="0" tIns="0" rIns="0" bIns="0" rtlCol="0" anchor="t"/>
          <a:lstStyle/>
          <a:p>
            <a:pPr marL="0" indent="0" algn="l">
              <a:lnSpc>
                <a:spcPts val="1800"/>
              </a:lnSpc>
              <a:buNone/>
            </a:pPr>
            <a:r>
              <a:rPr lang="en-US" sz="1450" dirty="0">
                <a:solidFill>
                  <a:srgbClr val="DCD7E5"/>
                </a:solidFill>
                <a:latin typeface="Montserrat" pitchFamily="34" charset="0"/>
                <a:ea typeface="Montserrat" pitchFamily="34" charset="-122"/>
                <a:cs typeface="Montserrat" pitchFamily="34" charset="-120"/>
              </a:rPr>
              <a:t>Identify User Intents</a:t>
            </a:r>
            <a:endParaRPr lang="en-US" sz="1450" dirty="0"/>
          </a:p>
        </p:txBody>
      </p:sp>
      <p:sp>
        <p:nvSpPr>
          <p:cNvPr id="7" name="Text 5"/>
          <p:cNvSpPr/>
          <p:nvPr/>
        </p:nvSpPr>
        <p:spPr>
          <a:xfrm>
            <a:off x="1338620" y="2192298"/>
            <a:ext cx="12696825" cy="237887"/>
          </a:xfrm>
          <a:prstGeom prst="rect">
            <a:avLst/>
          </a:prstGeom>
          <a:noFill/>
          <a:ln/>
        </p:spPr>
        <p:txBody>
          <a:bodyPr wrap="non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Accurately classify the purpose behind each user query.</a:t>
            </a:r>
            <a:endParaRPr lang="en-US" sz="1150" dirty="0"/>
          </a:p>
        </p:txBody>
      </p:sp>
      <p:sp>
        <p:nvSpPr>
          <p:cNvPr id="8" name="Shape 6"/>
          <p:cNvSpPr/>
          <p:nvPr/>
        </p:nvSpPr>
        <p:spPr>
          <a:xfrm>
            <a:off x="594955" y="2763083"/>
            <a:ext cx="594955" cy="892373"/>
          </a:xfrm>
          <a:prstGeom prst="roundRect">
            <a:avLst>
              <a:gd name="adj" fmla="val 360015"/>
            </a:avLst>
          </a:prstGeom>
          <a:solidFill>
            <a:srgbClr val="31136C"/>
          </a:solidFill>
          <a:ln w="7620">
            <a:solidFill>
              <a:srgbClr val="4A2C85"/>
            </a:solidFill>
            <a:prstDash val="solid"/>
          </a:ln>
        </p:spPr>
      </p:sp>
      <p:sp>
        <p:nvSpPr>
          <p:cNvPr id="9" name="Text 7"/>
          <p:cNvSpPr/>
          <p:nvPr/>
        </p:nvSpPr>
        <p:spPr>
          <a:xfrm>
            <a:off x="780931" y="3069788"/>
            <a:ext cx="223004" cy="278844"/>
          </a:xfrm>
          <a:prstGeom prst="rect">
            <a:avLst/>
          </a:prstGeom>
          <a:noFill/>
          <a:ln/>
        </p:spPr>
        <p:txBody>
          <a:bodyPr wrap="none" lIns="0" tIns="0" rIns="0" bIns="0" rtlCol="0" anchor="t"/>
          <a:lstStyle/>
          <a:p>
            <a:pPr marL="0" indent="0" algn="l">
              <a:lnSpc>
                <a:spcPts val="1750"/>
              </a:lnSpc>
              <a:buNone/>
            </a:pPr>
            <a:r>
              <a:rPr lang="en-US" sz="1750" dirty="0">
                <a:solidFill>
                  <a:srgbClr val="DCD7E5"/>
                </a:solidFill>
                <a:latin typeface="Montserrat" pitchFamily="34" charset="0"/>
                <a:ea typeface="Montserrat" pitchFamily="34" charset="-122"/>
                <a:cs typeface="Montserrat" pitchFamily="34" charset="-120"/>
              </a:rPr>
              <a:t>2</a:t>
            </a:r>
            <a:endParaRPr lang="en-US" sz="1750" dirty="0"/>
          </a:p>
        </p:txBody>
      </p:sp>
      <p:sp>
        <p:nvSpPr>
          <p:cNvPr id="10" name="Text 8"/>
          <p:cNvSpPr/>
          <p:nvPr/>
        </p:nvSpPr>
        <p:spPr>
          <a:xfrm>
            <a:off x="1338620" y="2911792"/>
            <a:ext cx="2268498" cy="232410"/>
          </a:xfrm>
          <a:prstGeom prst="rect">
            <a:avLst/>
          </a:prstGeom>
          <a:noFill/>
          <a:ln/>
        </p:spPr>
        <p:txBody>
          <a:bodyPr wrap="none" lIns="0" tIns="0" rIns="0" bIns="0" rtlCol="0" anchor="t"/>
          <a:lstStyle/>
          <a:p>
            <a:pPr marL="0" indent="0" algn="l">
              <a:lnSpc>
                <a:spcPts val="1800"/>
              </a:lnSpc>
              <a:buNone/>
            </a:pPr>
            <a:r>
              <a:rPr lang="en-US" sz="1450" dirty="0">
                <a:solidFill>
                  <a:srgbClr val="DCD7E5"/>
                </a:solidFill>
                <a:latin typeface="Montserrat" pitchFamily="34" charset="0"/>
                <a:ea typeface="Montserrat" pitchFamily="34" charset="-122"/>
                <a:cs typeface="Montserrat" pitchFamily="34" charset="-120"/>
              </a:rPr>
              <a:t>Extract Relevant Entities</a:t>
            </a:r>
            <a:endParaRPr lang="en-US" sz="1450" dirty="0"/>
          </a:p>
        </p:txBody>
      </p:sp>
      <p:sp>
        <p:nvSpPr>
          <p:cNvPr id="11" name="Text 9"/>
          <p:cNvSpPr/>
          <p:nvPr/>
        </p:nvSpPr>
        <p:spPr>
          <a:xfrm>
            <a:off x="1338620" y="3233380"/>
            <a:ext cx="12696825" cy="237887"/>
          </a:xfrm>
          <a:prstGeom prst="rect">
            <a:avLst/>
          </a:prstGeom>
          <a:noFill/>
          <a:ln/>
        </p:spPr>
        <p:txBody>
          <a:bodyPr wrap="non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Pull out key information like amounts, account numbers, and dates.</a:t>
            </a:r>
            <a:endParaRPr lang="en-US" sz="1150" dirty="0"/>
          </a:p>
        </p:txBody>
      </p:sp>
      <p:sp>
        <p:nvSpPr>
          <p:cNvPr id="12" name="Shape 10"/>
          <p:cNvSpPr/>
          <p:nvPr/>
        </p:nvSpPr>
        <p:spPr>
          <a:xfrm>
            <a:off x="594955" y="3804166"/>
            <a:ext cx="594955" cy="892373"/>
          </a:xfrm>
          <a:prstGeom prst="roundRect">
            <a:avLst>
              <a:gd name="adj" fmla="val 360015"/>
            </a:avLst>
          </a:prstGeom>
          <a:solidFill>
            <a:srgbClr val="31136C"/>
          </a:solidFill>
          <a:ln w="7620">
            <a:solidFill>
              <a:srgbClr val="4A2C85"/>
            </a:solidFill>
            <a:prstDash val="solid"/>
          </a:ln>
        </p:spPr>
      </p:sp>
      <p:sp>
        <p:nvSpPr>
          <p:cNvPr id="13" name="Text 11"/>
          <p:cNvSpPr/>
          <p:nvPr/>
        </p:nvSpPr>
        <p:spPr>
          <a:xfrm>
            <a:off x="780931" y="4110871"/>
            <a:ext cx="223004" cy="278844"/>
          </a:xfrm>
          <a:prstGeom prst="rect">
            <a:avLst/>
          </a:prstGeom>
          <a:noFill/>
          <a:ln/>
        </p:spPr>
        <p:txBody>
          <a:bodyPr wrap="none" lIns="0" tIns="0" rIns="0" bIns="0" rtlCol="0" anchor="t"/>
          <a:lstStyle/>
          <a:p>
            <a:pPr marL="0" indent="0" algn="l">
              <a:lnSpc>
                <a:spcPts val="1750"/>
              </a:lnSpc>
              <a:buNone/>
            </a:pPr>
            <a:r>
              <a:rPr lang="en-US" sz="1750" dirty="0">
                <a:solidFill>
                  <a:srgbClr val="DCD7E5"/>
                </a:solidFill>
                <a:latin typeface="Montserrat" pitchFamily="34" charset="0"/>
                <a:ea typeface="Montserrat" pitchFamily="34" charset="-122"/>
                <a:cs typeface="Montserrat" pitchFamily="34" charset="-120"/>
              </a:rPr>
              <a:t>3</a:t>
            </a:r>
            <a:endParaRPr lang="en-US" sz="1750" dirty="0"/>
          </a:p>
        </p:txBody>
      </p:sp>
      <p:sp>
        <p:nvSpPr>
          <p:cNvPr id="14" name="Text 12"/>
          <p:cNvSpPr/>
          <p:nvPr/>
        </p:nvSpPr>
        <p:spPr>
          <a:xfrm>
            <a:off x="1338620" y="3952875"/>
            <a:ext cx="2684026" cy="232410"/>
          </a:xfrm>
          <a:prstGeom prst="rect">
            <a:avLst/>
          </a:prstGeom>
          <a:noFill/>
          <a:ln/>
        </p:spPr>
        <p:txBody>
          <a:bodyPr wrap="none" lIns="0" tIns="0" rIns="0" bIns="0" rtlCol="0" anchor="t"/>
          <a:lstStyle/>
          <a:p>
            <a:pPr marL="0" indent="0" algn="l">
              <a:lnSpc>
                <a:spcPts val="1800"/>
              </a:lnSpc>
              <a:buNone/>
            </a:pPr>
            <a:r>
              <a:rPr lang="en-US" sz="1450" dirty="0">
                <a:solidFill>
                  <a:srgbClr val="DCD7E5"/>
                </a:solidFill>
                <a:latin typeface="Montserrat" pitchFamily="34" charset="0"/>
                <a:ea typeface="Montserrat" pitchFamily="34" charset="-122"/>
                <a:cs typeface="Montserrat" pitchFamily="34" charset="-120"/>
              </a:rPr>
              <a:t>Manage Conversational Flow</a:t>
            </a:r>
            <a:endParaRPr lang="en-US" sz="1450" dirty="0"/>
          </a:p>
        </p:txBody>
      </p:sp>
      <p:sp>
        <p:nvSpPr>
          <p:cNvPr id="15" name="Text 13"/>
          <p:cNvSpPr/>
          <p:nvPr/>
        </p:nvSpPr>
        <p:spPr>
          <a:xfrm>
            <a:off x="1338620" y="4274463"/>
            <a:ext cx="12696825" cy="237887"/>
          </a:xfrm>
          <a:prstGeom prst="rect">
            <a:avLst/>
          </a:prstGeom>
          <a:noFill/>
          <a:ln/>
        </p:spPr>
        <p:txBody>
          <a:bodyPr wrap="non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Ensure smooth, logical, and contextual multi-turn interactions.</a:t>
            </a:r>
            <a:endParaRPr lang="en-US" sz="1150" dirty="0"/>
          </a:p>
        </p:txBody>
      </p:sp>
      <p:sp>
        <p:nvSpPr>
          <p:cNvPr id="16" name="Shape 14"/>
          <p:cNvSpPr/>
          <p:nvPr/>
        </p:nvSpPr>
        <p:spPr>
          <a:xfrm>
            <a:off x="594955" y="4845248"/>
            <a:ext cx="594955" cy="892373"/>
          </a:xfrm>
          <a:prstGeom prst="roundRect">
            <a:avLst>
              <a:gd name="adj" fmla="val 360015"/>
            </a:avLst>
          </a:prstGeom>
          <a:solidFill>
            <a:srgbClr val="31136C"/>
          </a:solidFill>
          <a:ln w="7620">
            <a:solidFill>
              <a:srgbClr val="4A2C85"/>
            </a:solidFill>
            <a:prstDash val="solid"/>
          </a:ln>
        </p:spPr>
      </p:sp>
      <p:sp>
        <p:nvSpPr>
          <p:cNvPr id="17" name="Text 15"/>
          <p:cNvSpPr/>
          <p:nvPr/>
        </p:nvSpPr>
        <p:spPr>
          <a:xfrm>
            <a:off x="780931" y="5151953"/>
            <a:ext cx="223004" cy="278844"/>
          </a:xfrm>
          <a:prstGeom prst="rect">
            <a:avLst/>
          </a:prstGeom>
          <a:noFill/>
          <a:ln/>
        </p:spPr>
        <p:txBody>
          <a:bodyPr wrap="none" lIns="0" tIns="0" rIns="0" bIns="0" rtlCol="0" anchor="t"/>
          <a:lstStyle/>
          <a:p>
            <a:pPr marL="0" indent="0" algn="l">
              <a:lnSpc>
                <a:spcPts val="1750"/>
              </a:lnSpc>
              <a:buNone/>
            </a:pPr>
            <a:r>
              <a:rPr lang="en-US" sz="1750" dirty="0">
                <a:solidFill>
                  <a:srgbClr val="DCD7E5"/>
                </a:solidFill>
                <a:latin typeface="Montserrat" pitchFamily="34" charset="0"/>
                <a:ea typeface="Montserrat" pitchFamily="34" charset="-122"/>
                <a:cs typeface="Montserrat" pitchFamily="34" charset="-120"/>
              </a:rPr>
              <a:t>4</a:t>
            </a:r>
            <a:endParaRPr lang="en-US" sz="1750" dirty="0"/>
          </a:p>
        </p:txBody>
      </p:sp>
      <p:sp>
        <p:nvSpPr>
          <p:cNvPr id="18" name="Text 16"/>
          <p:cNvSpPr/>
          <p:nvPr/>
        </p:nvSpPr>
        <p:spPr>
          <a:xfrm>
            <a:off x="1338620" y="4993958"/>
            <a:ext cx="2626162" cy="232410"/>
          </a:xfrm>
          <a:prstGeom prst="rect">
            <a:avLst/>
          </a:prstGeom>
          <a:noFill/>
          <a:ln/>
        </p:spPr>
        <p:txBody>
          <a:bodyPr wrap="none" lIns="0" tIns="0" rIns="0" bIns="0" rtlCol="0" anchor="t"/>
          <a:lstStyle/>
          <a:p>
            <a:pPr marL="0" indent="0" algn="l">
              <a:lnSpc>
                <a:spcPts val="1800"/>
              </a:lnSpc>
              <a:buNone/>
            </a:pPr>
            <a:r>
              <a:rPr lang="en-US" sz="1450" dirty="0">
                <a:solidFill>
                  <a:srgbClr val="DCD7E5"/>
                </a:solidFill>
                <a:latin typeface="Montserrat" pitchFamily="34" charset="0"/>
                <a:ea typeface="Montserrat" pitchFamily="34" charset="-122"/>
                <a:cs typeface="Montserrat" pitchFamily="34" charset="-120"/>
              </a:rPr>
              <a:t>Provide Accurate Responses</a:t>
            </a:r>
            <a:endParaRPr lang="en-US" sz="1450" dirty="0"/>
          </a:p>
        </p:txBody>
      </p:sp>
      <p:sp>
        <p:nvSpPr>
          <p:cNvPr id="19" name="Text 17"/>
          <p:cNvSpPr/>
          <p:nvPr/>
        </p:nvSpPr>
        <p:spPr>
          <a:xfrm>
            <a:off x="1338620" y="5315545"/>
            <a:ext cx="12696825" cy="237887"/>
          </a:xfrm>
          <a:prstGeom prst="rect">
            <a:avLst/>
          </a:prstGeom>
          <a:noFill/>
          <a:ln/>
        </p:spPr>
        <p:txBody>
          <a:bodyPr wrap="non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Deliver precise and reliable information to users.</a:t>
            </a:r>
            <a:endParaRPr lang="en-US" sz="1150" dirty="0"/>
          </a:p>
        </p:txBody>
      </p:sp>
      <p:sp>
        <p:nvSpPr>
          <p:cNvPr id="20" name="Shape 18"/>
          <p:cNvSpPr/>
          <p:nvPr/>
        </p:nvSpPr>
        <p:spPr>
          <a:xfrm>
            <a:off x="594955" y="5886331"/>
            <a:ext cx="594955" cy="892373"/>
          </a:xfrm>
          <a:prstGeom prst="roundRect">
            <a:avLst>
              <a:gd name="adj" fmla="val 360015"/>
            </a:avLst>
          </a:prstGeom>
          <a:solidFill>
            <a:srgbClr val="31136C"/>
          </a:solidFill>
          <a:ln w="7620">
            <a:solidFill>
              <a:srgbClr val="4A2C85"/>
            </a:solidFill>
            <a:prstDash val="solid"/>
          </a:ln>
        </p:spPr>
      </p:sp>
      <p:sp>
        <p:nvSpPr>
          <p:cNvPr id="21" name="Text 19"/>
          <p:cNvSpPr/>
          <p:nvPr/>
        </p:nvSpPr>
        <p:spPr>
          <a:xfrm>
            <a:off x="780931" y="6193036"/>
            <a:ext cx="223004" cy="278844"/>
          </a:xfrm>
          <a:prstGeom prst="rect">
            <a:avLst/>
          </a:prstGeom>
          <a:noFill/>
          <a:ln/>
        </p:spPr>
        <p:txBody>
          <a:bodyPr wrap="none" lIns="0" tIns="0" rIns="0" bIns="0" rtlCol="0" anchor="t"/>
          <a:lstStyle/>
          <a:p>
            <a:pPr marL="0" indent="0" algn="l">
              <a:lnSpc>
                <a:spcPts val="1750"/>
              </a:lnSpc>
              <a:buNone/>
            </a:pPr>
            <a:r>
              <a:rPr lang="en-US" sz="1750" dirty="0">
                <a:solidFill>
                  <a:srgbClr val="DCD7E5"/>
                </a:solidFill>
                <a:latin typeface="Montserrat" pitchFamily="34" charset="0"/>
                <a:ea typeface="Montserrat" pitchFamily="34" charset="-122"/>
                <a:cs typeface="Montserrat" pitchFamily="34" charset="-120"/>
              </a:rPr>
              <a:t>5</a:t>
            </a:r>
            <a:endParaRPr lang="en-US" sz="1750" dirty="0"/>
          </a:p>
        </p:txBody>
      </p:sp>
      <p:sp>
        <p:nvSpPr>
          <p:cNvPr id="22" name="Text 20"/>
          <p:cNvSpPr/>
          <p:nvPr/>
        </p:nvSpPr>
        <p:spPr>
          <a:xfrm>
            <a:off x="1338620" y="6035040"/>
            <a:ext cx="2604849" cy="232410"/>
          </a:xfrm>
          <a:prstGeom prst="rect">
            <a:avLst/>
          </a:prstGeom>
          <a:noFill/>
          <a:ln/>
        </p:spPr>
        <p:txBody>
          <a:bodyPr wrap="none" lIns="0" tIns="0" rIns="0" bIns="0" rtlCol="0" anchor="t"/>
          <a:lstStyle/>
          <a:p>
            <a:pPr marL="0" indent="0" algn="l">
              <a:lnSpc>
                <a:spcPts val="1800"/>
              </a:lnSpc>
              <a:buNone/>
            </a:pPr>
            <a:r>
              <a:rPr lang="en-US" sz="1450" dirty="0">
                <a:solidFill>
                  <a:srgbClr val="DCD7E5"/>
                </a:solidFill>
                <a:latin typeface="Montserrat" pitchFamily="34" charset="0"/>
                <a:ea typeface="Montserrat" pitchFamily="34" charset="-122"/>
                <a:cs typeface="Montserrat" pitchFamily="34" charset="-120"/>
              </a:rPr>
              <a:t>User-Friendly Web Interface</a:t>
            </a:r>
            <a:endParaRPr lang="en-US" sz="1450" dirty="0"/>
          </a:p>
        </p:txBody>
      </p:sp>
      <p:sp>
        <p:nvSpPr>
          <p:cNvPr id="23" name="Text 21"/>
          <p:cNvSpPr/>
          <p:nvPr/>
        </p:nvSpPr>
        <p:spPr>
          <a:xfrm>
            <a:off x="1338620" y="6356628"/>
            <a:ext cx="12696825" cy="237887"/>
          </a:xfrm>
          <a:prstGeom prst="rect">
            <a:avLst/>
          </a:prstGeom>
          <a:noFill/>
          <a:ln/>
        </p:spPr>
        <p:txBody>
          <a:bodyPr wrap="non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Offer an intuitive and accessible platform for customer interaction.</a:t>
            </a:r>
            <a:endParaRPr lang="en-US" sz="1150" dirty="0"/>
          </a:p>
        </p:txBody>
      </p:sp>
      <p:sp>
        <p:nvSpPr>
          <p:cNvPr id="24" name="Shape 22"/>
          <p:cNvSpPr/>
          <p:nvPr/>
        </p:nvSpPr>
        <p:spPr>
          <a:xfrm>
            <a:off x="594955" y="6927413"/>
            <a:ext cx="594955" cy="892373"/>
          </a:xfrm>
          <a:prstGeom prst="roundRect">
            <a:avLst>
              <a:gd name="adj" fmla="val 360015"/>
            </a:avLst>
          </a:prstGeom>
          <a:solidFill>
            <a:srgbClr val="31136C"/>
          </a:solidFill>
          <a:ln w="7620">
            <a:solidFill>
              <a:srgbClr val="4A2C85"/>
            </a:solidFill>
            <a:prstDash val="solid"/>
          </a:ln>
        </p:spPr>
      </p:sp>
      <p:sp>
        <p:nvSpPr>
          <p:cNvPr id="25" name="Text 23"/>
          <p:cNvSpPr/>
          <p:nvPr/>
        </p:nvSpPr>
        <p:spPr>
          <a:xfrm>
            <a:off x="780931" y="7234118"/>
            <a:ext cx="223004" cy="278844"/>
          </a:xfrm>
          <a:prstGeom prst="rect">
            <a:avLst/>
          </a:prstGeom>
          <a:noFill/>
          <a:ln/>
        </p:spPr>
        <p:txBody>
          <a:bodyPr wrap="none" lIns="0" tIns="0" rIns="0" bIns="0" rtlCol="0" anchor="t"/>
          <a:lstStyle/>
          <a:p>
            <a:pPr marL="0" indent="0" algn="l">
              <a:lnSpc>
                <a:spcPts val="1750"/>
              </a:lnSpc>
              <a:buNone/>
            </a:pPr>
            <a:r>
              <a:rPr lang="en-US" sz="1750" dirty="0">
                <a:solidFill>
                  <a:srgbClr val="DCD7E5"/>
                </a:solidFill>
                <a:latin typeface="Montserrat" pitchFamily="34" charset="0"/>
                <a:ea typeface="Montserrat" pitchFamily="34" charset="-122"/>
                <a:cs typeface="Montserrat" pitchFamily="34" charset="-120"/>
              </a:rPr>
              <a:t>6</a:t>
            </a:r>
            <a:endParaRPr lang="en-US" sz="1750" dirty="0"/>
          </a:p>
        </p:txBody>
      </p:sp>
      <p:sp>
        <p:nvSpPr>
          <p:cNvPr id="26" name="Text 24"/>
          <p:cNvSpPr/>
          <p:nvPr/>
        </p:nvSpPr>
        <p:spPr>
          <a:xfrm>
            <a:off x="1338620" y="7076122"/>
            <a:ext cx="2830473" cy="232410"/>
          </a:xfrm>
          <a:prstGeom prst="rect">
            <a:avLst/>
          </a:prstGeom>
          <a:noFill/>
          <a:ln/>
        </p:spPr>
        <p:txBody>
          <a:bodyPr wrap="none" lIns="0" tIns="0" rIns="0" bIns="0" rtlCol="0" anchor="t"/>
          <a:lstStyle/>
          <a:p>
            <a:pPr marL="0" indent="0" algn="l">
              <a:lnSpc>
                <a:spcPts val="1800"/>
              </a:lnSpc>
              <a:buNone/>
            </a:pPr>
            <a:r>
              <a:rPr lang="en-US" sz="1450" dirty="0">
                <a:solidFill>
                  <a:srgbClr val="DCD7E5"/>
                </a:solidFill>
                <a:latin typeface="Montserrat" pitchFamily="34" charset="0"/>
                <a:ea typeface="Montserrat" pitchFamily="34" charset="-122"/>
                <a:cs typeface="Montserrat" pitchFamily="34" charset="-120"/>
              </a:rPr>
              <a:t>Admin Panel for Management</a:t>
            </a:r>
            <a:endParaRPr lang="en-US" sz="1450" dirty="0"/>
          </a:p>
        </p:txBody>
      </p:sp>
      <p:sp>
        <p:nvSpPr>
          <p:cNvPr id="27" name="Text 25"/>
          <p:cNvSpPr/>
          <p:nvPr/>
        </p:nvSpPr>
        <p:spPr>
          <a:xfrm>
            <a:off x="1338620" y="7397710"/>
            <a:ext cx="12696825" cy="237887"/>
          </a:xfrm>
          <a:prstGeom prst="rect">
            <a:avLst/>
          </a:prstGeom>
          <a:noFill/>
          <a:ln/>
        </p:spPr>
        <p:txBody>
          <a:bodyPr wrap="non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Enable efficient training data management and interaction analysis.</a:t>
            </a:r>
            <a:endParaRPr lang="en-US" sz="1150" dirty="0"/>
          </a:p>
        </p:txBody>
      </p:sp>
      <p:pic>
        <p:nvPicPr>
          <p:cNvPr id="28" name="Picture 27">
            <a:extLst>
              <a:ext uri="{FF2B5EF4-FFF2-40B4-BE49-F238E27FC236}">
                <a16:creationId xmlns:a16="http://schemas.microsoft.com/office/drawing/2014/main" id="{23DB964B-58F1-7B30-AC77-41CE2147EC72}"/>
              </a:ext>
            </a:extLst>
          </p:cNvPr>
          <p:cNvPicPr>
            <a:picLocks noChangeAspect="1"/>
          </p:cNvPicPr>
          <p:nvPr/>
        </p:nvPicPr>
        <p:blipFill>
          <a:blip r:embed="rId3"/>
          <a:stretch>
            <a:fillRect/>
          </a:stretch>
        </p:blipFill>
        <p:spPr>
          <a:xfrm>
            <a:off x="12694024" y="7714920"/>
            <a:ext cx="1836067" cy="4035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04950"/>
            <a:ext cx="10841950" cy="496133"/>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Key Features: Core Capabilities of the Banking Chatbot</a:t>
            </a:r>
            <a:endParaRPr lang="en-US" sz="3100" dirty="0"/>
          </a:p>
        </p:txBody>
      </p:sp>
      <p:sp>
        <p:nvSpPr>
          <p:cNvPr id="3" name="Text 1"/>
          <p:cNvSpPr/>
          <p:nvPr/>
        </p:nvSpPr>
        <p:spPr>
          <a:xfrm>
            <a:off x="793790" y="239791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This AI-driven banking chatbot is equipped with several critical features designed to deliver a seamless and intelligent customer support experience. These capabilities form the backbone of a responsive, insightful, and user-centric system.</a:t>
            </a:r>
            <a:endParaRPr lang="en-US" sz="1550" dirty="0"/>
          </a:p>
        </p:txBody>
      </p:sp>
      <p:sp>
        <p:nvSpPr>
          <p:cNvPr id="4" name="Shape 2"/>
          <p:cNvSpPr/>
          <p:nvPr/>
        </p:nvSpPr>
        <p:spPr>
          <a:xfrm>
            <a:off x="793790" y="3256240"/>
            <a:ext cx="4215289" cy="1793796"/>
          </a:xfrm>
          <a:prstGeom prst="roundRect">
            <a:avLst>
              <a:gd name="adj" fmla="val 26555"/>
            </a:avLst>
          </a:prstGeom>
          <a:solidFill>
            <a:srgbClr val="31136C"/>
          </a:solidFill>
          <a:ln w="7620">
            <a:solidFill>
              <a:srgbClr val="4A2C85"/>
            </a:solidFill>
            <a:prstDash val="solid"/>
          </a:ln>
        </p:spPr>
      </p:sp>
      <p:sp>
        <p:nvSpPr>
          <p:cNvPr id="5" name="Text 3"/>
          <p:cNvSpPr/>
          <p:nvPr/>
        </p:nvSpPr>
        <p:spPr>
          <a:xfrm>
            <a:off x="999768" y="3462218"/>
            <a:ext cx="3803333" cy="620316"/>
          </a:xfrm>
          <a:prstGeom prst="rect">
            <a:avLst/>
          </a:prstGeom>
          <a:noFill/>
          <a:ln/>
        </p:spPr>
        <p:txBody>
          <a:bodyPr wrap="squar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Natural Language Understanding (NLU)</a:t>
            </a:r>
            <a:endParaRPr lang="en-US" sz="1950" dirty="0"/>
          </a:p>
        </p:txBody>
      </p:sp>
      <p:sp>
        <p:nvSpPr>
          <p:cNvPr id="6" name="Text 4"/>
          <p:cNvSpPr/>
          <p:nvPr/>
        </p:nvSpPr>
        <p:spPr>
          <a:xfrm>
            <a:off x="999768" y="4201597"/>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Advanced intent and entity recognition to comprehend complex banking queries.</a:t>
            </a:r>
            <a:endParaRPr lang="en-US" sz="1550" dirty="0"/>
          </a:p>
        </p:txBody>
      </p:sp>
      <p:sp>
        <p:nvSpPr>
          <p:cNvPr id="7" name="Shape 5"/>
          <p:cNvSpPr/>
          <p:nvPr/>
        </p:nvSpPr>
        <p:spPr>
          <a:xfrm>
            <a:off x="5207437" y="3256240"/>
            <a:ext cx="4215408" cy="1793796"/>
          </a:xfrm>
          <a:prstGeom prst="roundRect">
            <a:avLst>
              <a:gd name="adj" fmla="val 26555"/>
            </a:avLst>
          </a:prstGeom>
          <a:solidFill>
            <a:srgbClr val="31136C"/>
          </a:solidFill>
          <a:ln w="7620">
            <a:solidFill>
              <a:srgbClr val="4A2C85"/>
            </a:solidFill>
            <a:prstDash val="solid"/>
          </a:ln>
        </p:spPr>
      </p:sp>
      <p:sp>
        <p:nvSpPr>
          <p:cNvPr id="8" name="Text 6"/>
          <p:cNvSpPr/>
          <p:nvPr/>
        </p:nvSpPr>
        <p:spPr>
          <a:xfrm>
            <a:off x="5413415" y="3462218"/>
            <a:ext cx="3773448"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Intelligent Response Handling</a:t>
            </a:r>
            <a:endParaRPr lang="en-US" sz="1950" dirty="0"/>
          </a:p>
        </p:txBody>
      </p:sp>
      <p:sp>
        <p:nvSpPr>
          <p:cNvPr id="9" name="Text 7"/>
          <p:cNvSpPr/>
          <p:nvPr/>
        </p:nvSpPr>
        <p:spPr>
          <a:xfrm>
            <a:off x="5413415" y="3891439"/>
            <a:ext cx="3803452"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Provides contextually relevant answers with robust fallback support for unclear requests.</a:t>
            </a:r>
            <a:endParaRPr lang="en-US" sz="1550" dirty="0"/>
          </a:p>
        </p:txBody>
      </p:sp>
      <p:sp>
        <p:nvSpPr>
          <p:cNvPr id="10" name="Shape 8"/>
          <p:cNvSpPr/>
          <p:nvPr/>
        </p:nvSpPr>
        <p:spPr>
          <a:xfrm>
            <a:off x="9621203" y="3256240"/>
            <a:ext cx="4215289" cy="1793796"/>
          </a:xfrm>
          <a:prstGeom prst="roundRect">
            <a:avLst>
              <a:gd name="adj" fmla="val 26555"/>
            </a:avLst>
          </a:prstGeom>
          <a:solidFill>
            <a:srgbClr val="31136C"/>
          </a:solidFill>
          <a:ln w="7620">
            <a:solidFill>
              <a:srgbClr val="4A2C85"/>
            </a:solidFill>
            <a:prstDash val="solid"/>
          </a:ln>
        </p:spPr>
      </p:sp>
      <p:sp>
        <p:nvSpPr>
          <p:cNvPr id="11" name="Text 9"/>
          <p:cNvSpPr/>
          <p:nvPr/>
        </p:nvSpPr>
        <p:spPr>
          <a:xfrm>
            <a:off x="9827181" y="3462218"/>
            <a:ext cx="3781187"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Interactive Web Chat Interface</a:t>
            </a:r>
            <a:endParaRPr lang="en-US" sz="1950" dirty="0"/>
          </a:p>
        </p:txBody>
      </p:sp>
      <p:sp>
        <p:nvSpPr>
          <p:cNvPr id="12" name="Text 10"/>
          <p:cNvSpPr/>
          <p:nvPr/>
        </p:nvSpPr>
        <p:spPr>
          <a:xfrm>
            <a:off x="9827181" y="3891439"/>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 modern, user-friendly platform for intuitive conversational interactions.</a:t>
            </a:r>
            <a:endParaRPr lang="en-US" sz="1550" dirty="0"/>
          </a:p>
        </p:txBody>
      </p:sp>
      <p:sp>
        <p:nvSpPr>
          <p:cNvPr id="13" name="Shape 11"/>
          <p:cNvSpPr/>
          <p:nvPr/>
        </p:nvSpPr>
        <p:spPr>
          <a:xfrm>
            <a:off x="793790" y="5248394"/>
            <a:ext cx="6422112" cy="1476256"/>
          </a:xfrm>
          <a:prstGeom prst="roundRect">
            <a:avLst>
              <a:gd name="adj" fmla="val 32267"/>
            </a:avLst>
          </a:prstGeom>
          <a:solidFill>
            <a:srgbClr val="31136C"/>
          </a:solidFill>
          <a:ln w="7620">
            <a:solidFill>
              <a:srgbClr val="4A2C85"/>
            </a:solidFill>
            <a:prstDash val="solid"/>
          </a:ln>
        </p:spPr>
      </p:sp>
      <p:sp>
        <p:nvSpPr>
          <p:cNvPr id="14" name="Text 12"/>
          <p:cNvSpPr/>
          <p:nvPr/>
        </p:nvSpPr>
        <p:spPr>
          <a:xfrm>
            <a:off x="999768" y="5454372"/>
            <a:ext cx="253174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Secure Admin Panel</a:t>
            </a:r>
            <a:endParaRPr lang="en-US" sz="1950" dirty="0"/>
          </a:p>
        </p:txBody>
      </p:sp>
      <p:sp>
        <p:nvSpPr>
          <p:cNvPr id="15" name="Text 13"/>
          <p:cNvSpPr/>
          <p:nvPr/>
        </p:nvSpPr>
        <p:spPr>
          <a:xfrm>
            <a:off x="999768" y="5883593"/>
            <a:ext cx="6010156"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 dedicated interface for secure management of training data and chatbot monitoring.</a:t>
            </a:r>
            <a:endParaRPr lang="en-US" sz="1550" dirty="0"/>
          </a:p>
        </p:txBody>
      </p:sp>
      <p:sp>
        <p:nvSpPr>
          <p:cNvPr id="16" name="Shape 14"/>
          <p:cNvSpPr/>
          <p:nvPr/>
        </p:nvSpPr>
        <p:spPr>
          <a:xfrm>
            <a:off x="7414260" y="5248394"/>
            <a:ext cx="6422231" cy="1476256"/>
          </a:xfrm>
          <a:prstGeom prst="roundRect">
            <a:avLst>
              <a:gd name="adj" fmla="val 32267"/>
            </a:avLst>
          </a:prstGeom>
          <a:solidFill>
            <a:srgbClr val="31136C"/>
          </a:solidFill>
          <a:ln w="7620">
            <a:solidFill>
              <a:srgbClr val="4A2C85"/>
            </a:solidFill>
            <a:prstDash val="solid"/>
          </a:ln>
        </p:spPr>
      </p:sp>
      <p:sp>
        <p:nvSpPr>
          <p:cNvPr id="17" name="Text 15"/>
          <p:cNvSpPr/>
          <p:nvPr/>
        </p:nvSpPr>
        <p:spPr>
          <a:xfrm>
            <a:off x="7620238" y="5454372"/>
            <a:ext cx="2559963"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Analytics Dashboard</a:t>
            </a:r>
            <a:endParaRPr lang="en-US" sz="1950" dirty="0"/>
          </a:p>
        </p:txBody>
      </p:sp>
      <p:sp>
        <p:nvSpPr>
          <p:cNvPr id="18" name="Text 16"/>
          <p:cNvSpPr/>
          <p:nvPr/>
        </p:nvSpPr>
        <p:spPr>
          <a:xfrm>
            <a:off x="7620238" y="5883593"/>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Provides insights into user behavior, popular intents, and chatbot performance metrics.</a:t>
            </a:r>
            <a:endParaRPr lang="en-US" sz="1550" dirty="0"/>
          </a:p>
        </p:txBody>
      </p:sp>
      <p:pic>
        <p:nvPicPr>
          <p:cNvPr id="19" name="Picture 18">
            <a:extLst>
              <a:ext uri="{FF2B5EF4-FFF2-40B4-BE49-F238E27FC236}">
                <a16:creationId xmlns:a16="http://schemas.microsoft.com/office/drawing/2014/main" id="{F5863800-8C41-0A5B-7AC2-0720645B66EA}"/>
              </a:ext>
            </a:extLst>
          </p:cNvPr>
          <p:cNvPicPr>
            <a:picLocks noChangeAspect="1"/>
          </p:cNvPicPr>
          <p:nvPr/>
        </p:nvPicPr>
        <p:blipFill>
          <a:blip r:embed="rId3"/>
          <a:stretch>
            <a:fillRect/>
          </a:stretch>
        </p:blipFill>
        <p:spPr>
          <a:xfrm>
            <a:off x="12694024" y="7714920"/>
            <a:ext cx="1836067" cy="4035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555188"/>
            <a:ext cx="9084826" cy="496133"/>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System Architecture: How Our Chatbot Works</a:t>
            </a:r>
            <a:endParaRPr lang="en-US" sz="3100" dirty="0"/>
          </a:p>
        </p:txBody>
      </p:sp>
      <p:sp>
        <p:nvSpPr>
          <p:cNvPr id="3" name="Text 1"/>
          <p:cNvSpPr/>
          <p:nvPr/>
        </p:nvSpPr>
        <p:spPr>
          <a:xfrm>
            <a:off x="793790" y="144815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 chatbot system is strategically structured into several interconnected components, each playing a vital role in processing user queries and generating intelligent responses. This modular design ensures robust performance and scalability.</a:t>
            </a:r>
            <a:endParaRPr lang="en-US" sz="1550" dirty="0"/>
          </a:p>
        </p:txBody>
      </p:sp>
      <p:pic>
        <p:nvPicPr>
          <p:cNvPr id="4" name="Image 0" descr="preencoded.png"/>
          <p:cNvPicPr>
            <a:picLocks noChangeAspect="1"/>
          </p:cNvPicPr>
          <p:nvPr/>
        </p:nvPicPr>
        <p:blipFill>
          <a:blip r:embed="rId3"/>
          <a:stretch>
            <a:fillRect/>
          </a:stretch>
        </p:blipFill>
        <p:spPr>
          <a:xfrm>
            <a:off x="793790" y="2306479"/>
            <a:ext cx="6521410" cy="793790"/>
          </a:xfrm>
          <a:prstGeom prst="rect">
            <a:avLst/>
          </a:prstGeom>
        </p:spPr>
      </p:pic>
      <p:sp>
        <p:nvSpPr>
          <p:cNvPr id="5" name="Text 2"/>
          <p:cNvSpPr/>
          <p:nvPr/>
        </p:nvSpPr>
        <p:spPr>
          <a:xfrm>
            <a:off x="992148" y="3298627"/>
            <a:ext cx="297882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Frontend Chat Interface</a:t>
            </a:r>
            <a:endParaRPr lang="en-US" sz="1950" dirty="0"/>
          </a:p>
        </p:txBody>
      </p:sp>
      <p:sp>
        <p:nvSpPr>
          <p:cNvPr id="6" name="Text 3"/>
          <p:cNvSpPr/>
          <p:nvPr/>
        </p:nvSpPr>
        <p:spPr>
          <a:xfrm>
            <a:off x="992148" y="3727847"/>
            <a:ext cx="6124694" cy="317540"/>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 primary point of interaction for end-users to submit queries.</a:t>
            </a:r>
            <a:endParaRPr lang="en-US" sz="1550" dirty="0"/>
          </a:p>
        </p:txBody>
      </p:sp>
      <p:pic>
        <p:nvPicPr>
          <p:cNvPr id="7" name="Image 1" descr="preencoded.png"/>
          <p:cNvPicPr>
            <a:picLocks noChangeAspect="1"/>
          </p:cNvPicPr>
          <p:nvPr/>
        </p:nvPicPr>
        <p:blipFill>
          <a:blip r:embed="rId4"/>
          <a:stretch>
            <a:fillRect/>
          </a:stretch>
        </p:blipFill>
        <p:spPr>
          <a:xfrm>
            <a:off x="7315200" y="2306479"/>
            <a:ext cx="6521410" cy="793790"/>
          </a:xfrm>
          <a:prstGeom prst="rect">
            <a:avLst/>
          </a:prstGeom>
        </p:spPr>
      </p:pic>
      <p:sp>
        <p:nvSpPr>
          <p:cNvPr id="8" name="Text 4"/>
          <p:cNvSpPr/>
          <p:nvPr/>
        </p:nvSpPr>
        <p:spPr>
          <a:xfrm>
            <a:off x="7513558" y="329862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NLP Engine</a:t>
            </a:r>
            <a:endParaRPr lang="en-US" sz="1950" dirty="0"/>
          </a:p>
        </p:txBody>
      </p:sp>
      <p:sp>
        <p:nvSpPr>
          <p:cNvPr id="9" name="Text 5"/>
          <p:cNvSpPr/>
          <p:nvPr/>
        </p:nvSpPr>
        <p:spPr>
          <a:xfrm>
            <a:off x="7513558" y="3727847"/>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Responsible for intent classification and extracting key entities from user input.</a:t>
            </a:r>
            <a:endParaRPr lang="en-US" sz="1550" dirty="0"/>
          </a:p>
        </p:txBody>
      </p:sp>
      <p:pic>
        <p:nvPicPr>
          <p:cNvPr id="10" name="Image 2" descr="preencoded.png"/>
          <p:cNvPicPr>
            <a:picLocks noChangeAspect="1"/>
          </p:cNvPicPr>
          <p:nvPr/>
        </p:nvPicPr>
        <p:blipFill>
          <a:blip r:embed="rId5"/>
          <a:stretch>
            <a:fillRect/>
          </a:stretch>
        </p:blipFill>
        <p:spPr>
          <a:xfrm>
            <a:off x="793790" y="4561284"/>
            <a:ext cx="6521410" cy="793790"/>
          </a:xfrm>
          <a:prstGeom prst="rect">
            <a:avLst/>
          </a:prstGeom>
        </p:spPr>
      </p:pic>
      <p:sp>
        <p:nvSpPr>
          <p:cNvPr id="11" name="Text 6"/>
          <p:cNvSpPr/>
          <p:nvPr/>
        </p:nvSpPr>
        <p:spPr>
          <a:xfrm>
            <a:off x="992148" y="5553432"/>
            <a:ext cx="3707963"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Response Management Layer</a:t>
            </a:r>
            <a:endParaRPr lang="en-US" sz="1950" dirty="0"/>
          </a:p>
        </p:txBody>
      </p:sp>
      <p:sp>
        <p:nvSpPr>
          <p:cNvPr id="12" name="Text 7"/>
          <p:cNvSpPr/>
          <p:nvPr/>
        </p:nvSpPr>
        <p:spPr>
          <a:xfrm>
            <a:off x="992148" y="5982652"/>
            <a:ext cx="6124694" cy="317540"/>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Generates accurate and contextually appropriate replies to queries.</a:t>
            </a:r>
            <a:endParaRPr lang="en-US" sz="1550" dirty="0"/>
          </a:p>
        </p:txBody>
      </p:sp>
      <p:pic>
        <p:nvPicPr>
          <p:cNvPr id="13" name="Image 3" descr="preencoded.png"/>
          <p:cNvPicPr>
            <a:picLocks noChangeAspect="1"/>
          </p:cNvPicPr>
          <p:nvPr/>
        </p:nvPicPr>
        <p:blipFill>
          <a:blip r:embed="rId6"/>
          <a:stretch>
            <a:fillRect/>
          </a:stretch>
        </p:blipFill>
        <p:spPr>
          <a:xfrm>
            <a:off x="7315200" y="4561284"/>
            <a:ext cx="6521410" cy="793790"/>
          </a:xfrm>
          <a:prstGeom prst="rect">
            <a:avLst/>
          </a:prstGeom>
        </p:spPr>
      </p:pic>
      <p:sp>
        <p:nvSpPr>
          <p:cNvPr id="14" name="Text 8"/>
          <p:cNvSpPr/>
          <p:nvPr/>
        </p:nvSpPr>
        <p:spPr>
          <a:xfrm>
            <a:off x="7513558" y="555343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Admin Module</a:t>
            </a:r>
            <a:endParaRPr lang="en-US" sz="1950" dirty="0"/>
          </a:p>
        </p:txBody>
      </p:sp>
      <p:sp>
        <p:nvSpPr>
          <p:cNvPr id="15" name="Text 9"/>
          <p:cNvSpPr/>
          <p:nvPr/>
        </p:nvSpPr>
        <p:spPr>
          <a:xfrm>
            <a:off x="7513558" y="5982652"/>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Facilitates system monitoring, training data management, and performance analytics.</a:t>
            </a:r>
            <a:endParaRPr lang="en-US" sz="1550" dirty="0"/>
          </a:p>
        </p:txBody>
      </p:sp>
      <p:sp>
        <p:nvSpPr>
          <p:cNvPr id="16" name="Text 10"/>
          <p:cNvSpPr/>
          <p:nvPr/>
        </p:nvSpPr>
        <p:spPr>
          <a:xfrm>
            <a:off x="793790" y="703933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User queries initiate from the interactive UI, flow through the NLP engine for interpretation, and then proceed to the response engine for reply generation. All interactions are logged and analyzed via the admin module to continually enhance chatbot intelligence and user experience.</a:t>
            </a:r>
            <a:endParaRPr lang="en-US" sz="1550" dirty="0"/>
          </a:p>
        </p:txBody>
      </p:sp>
      <p:pic>
        <p:nvPicPr>
          <p:cNvPr id="17" name="Picture 16">
            <a:extLst>
              <a:ext uri="{FF2B5EF4-FFF2-40B4-BE49-F238E27FC236}">
                <a16:creationId xmlns:a16="http://schemas.microsoft.com/office/drawing/2014/main" id="{74FF076D-175A-C183-906D-20D6BEC8082E}"/>
              </a:ext>
            </a:extLst>
          </p:cNvPr>
          <p:cNvPicPr>
            <a:picLocks noChangeAspect="1"/>
          </p:cNvPicPr>
          <p:nvPr/>
        </p:nvPicPr>
        <p:blipFill>
          <a:blip r:embed="rId7"/>
          <a:stretch>
            <a:fillRect/>
          </a:stretch>
        </p:blipFill>
        <p:spPr>
          <a:xfrm>
            <a:off x="12694024" y="7714920"/>
            <a:ext cx="1836067" cy="4035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445306"/>
            <a:ext cx="10281642" cy="496133"/>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Milestone 1: Establishing Intent &amp; Entity Recognition</a:t>
            </a:r>
            <a:endParaRPr lang="en-US" sz="3100" dirty="0"/>
          </a:p>
        </p:txBody>
      </p:sp>
      <p:sp>
        <p:nvSpPr>
          <p:cNvPr id="3" name="Text 1"/>
          <p:cNvSpPr/>
          <p:nvPr/>
        </p:nvSpPr>
        <p:spPr>
          <a:xfrm>
            <a:off x="793790" y="3338274"/>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 foundational first milestone of this project concentrated on developing the Natural Language Understanding (NLU) engine, which is crucial for the chatbot's ability to interpret and respond to user queries effectively. This involved a systematic approach to defining banking-specific conversational elements.</a:t>
            </a:r>
            <a:endParaRPr lang="en-US" sz="1550" dirty="0"/>
          </a:p>
        </p:txBody>
      </p:sp>
      <p:sp>
        <p:nvSpPr>
          <p:cNvPr id="4" name="Text 2"/>
          <p:cNvSpPr/>
          <p:nvPr/>
        </p:nvSpPr>
        <p:spPr>
          <a:xfrm>
            <a:off x="793790" y="4514136"/>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We meticulously defined a comprehensive set of banking intents, encompassing common user requests such as balance inquiries, money transfers, loan inquiries, card blocking, and branch location services. To train the NLP model, a rich dataset of example phrases for each intent was created. The model was then rigorously trained to accurately classify user intents and extract vital entities, including monetary amounts, account numbers, and card types, ensuring a precise understanding of user requests.</a:t>
            </a:r>
            <a:endParaRPr lang="en-US" sz="1550" dirty="0"/>
          </a:p>
        </p:txBody>
      </p:sp>
      <p:pic>
        <p:nvPicPr>
          <p:cNvPr id="5" name="Picture 4">
            <a:extLst>
              <a:ext uri="{FF2B5EF4-FFF2-40B4-BE49-F238E27FC236}">
                <a16:creationId xmlns:a16="http://schemas.microsoft.com/office/drawing/2014/main" id="{B8A6B210-767B-D317-9F6C-326F58C1B969}"/>
              </a:ext>
            </a:extLst>
          </p:cNvPr>
          <p:cNvPicPr>
            <a:picLocks noChangeAspect="1"/>
          </p:cNvPicPr>
          <p:nvPr/>
        </p:nvPicPr>
        <p:blipFill>
          <a:blip r:embed="rId3"/>
          <a:stretch>
            <a:fillRect/>
          </a:stretch>
        </p:blipFill>
        <p:spPr>
          <a:xfrm>
            <a:off x="12694024" y="7714920"/>
            <a:ext cx="1836067" cy="4035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3427" y="817602"/>
            <a:ext cx="11194256" cy="470892"/>
          </a:xfrm>
          <a:prstGeom prst="rect">
            <a:avLst/>
          </a:prstGeom>
          <a:noFill/>
          <a:ln/>
        </p:spPr>
        <p:txBody>
          <a:bodyPr wrap="none" lIns="0" tIns="0" rIns="0" bIns="0" rtlCol="0" anchor="t"/>
          <a:lstStyle/>
          <a:p>
            <a:pPr marL="0" indent="0" algn="l">
              <a:lnSpc>
                <a:spcPts val="3700"/>
              </a:lnSpc>
              <a:buNone/>
            </a:pPr>
            <a:r>
              <a:rPr lang="en-US" sz="2950" dirty="0">
                <a:solidFill>
                  <a:srgbClr val="F2F0F4"/>
                </a:solidFill>
                <a:latin typeface="Montserrat" pitchFamily="34" charset="0"/>
                <a:ea typeface="Montserrat" pitchFamily="34" charset="-122"/>
                <a:cs typeface="Montserrat" pitchFamily="34" charset="-120"/>
              </a:rPr>
              <a:t>Milestone 1 Outcomes: A Strong Foundation for Intelligence</a:t>
            </a:r>
            <a:endParaRPr lang="en-US" sz="2950" dirty="0"/>
          </a:p>
        </p:txBody>
      </p:sp>
      <p:sp>
        <p:nvSpPr>
          <p:cNvPr id="3" name="Text 1"/>
          <p:cNvSpPr/>
          <p:nvPr/>
        </p:nvSpPr>
        <p:spPr>
          <a:xfrm>
            <a:off x="753427" y="1665208"/>
            <a:ext cx="13123545" cy="602694"/>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The successful completion of Milestone 1 yielded significant results, laying a robust foundation for the chatbot's intelligent conversational capabilities. The NLP model achieved impressive accuracy in identifying diverse banking intents, demonstrating its ability to understand the core purpose of user queries.</a:t>
            </a:r>
            <a:endParaRPr lang="en-US" sz="1450" dirty="0"/>
          </a:p>
        </p:txBody>
      </p:sp>
      <p:sp>
        <p:nvSpPr>
          <p:cNvPr id="4" name="Text 2"/>
          <p:cNvSpPr/>
          <p:nvPr/>
        </p:nvSpPr>
        <p:spPr>
          <a:xfrm>
            <a:off x="1703665" y="3703915"/>
            <a:ext cx="2316718" cy="470892"/>
          </a:xfrm>
          <a:prstGeom prst="rect">
            <a:avLst/>
          </a:prstGeom>
          <a:noFill/>
          <a:ln/>
        </p:spPr>
        <p:txBody>
          <a:bodyPr wrap="none" lIns="0" tIns="0" rIns="0" bIns="0" rtlCol="0" anchor="t"/>
          <a:lstStyle/>
          <a:p>
            <a:pPr marL="0" indent="0" algn="ctr">
              <a:lnSpc>
                <a:spcPts val="3700"/>
              </a:lnSpc>
              <a:buNone/>
            </a:pPr>
            <a:r>
              <a:rPr lang="en-US" sz="3700" dirty="0">
                <a:solidFill>
                  <a:srgbClr val="DCD7E5"/>
                </a:solidFill>
                <a:latin typeface="Montserrat" pitchFamily="34" charset="0"/>
                <a:ea typeface="Montserrat" pitchFamily="34" charset="-122"/>
                <a:cs typeface="Montserrat" pitchFamily="34" charset="-120"/>
              </a:rPr>
              <a:t>92%</a:t>
            </a:r>
            <a:endParaRPr lang="en-US" sz="3700" dirty="0"/>
          </a:p>
        </p:txBody>
      </p:sp>
      <p:pic>
        <p:nvPicPr>
          <p:cNvPr id="5" name="Image 0" descr="preencoded.png"/>
          <p:cNvPicPr>
            <a:picLocks noChangeAspect="1"/>
          </p:cNvPicPr>
          <p:nvPr/>
        </p:nvPicPr>
        <p:blipFill>
          <a:blip r:embed="rId3"/>
          <a:stretch>
            <a:fillRect/>
          </a:stretch>
        </p:blipFill>
        <p:spPr>
          <a:xfrm>
            <a:off x="1449467" y="2526744"/>
            <a:ext cx="2825353" cy="2825353"/>
          </a:xfrm>
          <a:prstGeom prst="rect">
            <a:avLst/>
          </a:prstGeom>
        </p:spPr>
      </p:pic>
      <p:sp>
        <p:nvSpPr>
          <p:cNvPr id="6" name="Text 3"/>
          <p:cNvSpPr/>
          <p:nvPr/>
        </p:nvSpPr>
        <p:spPr>
          <a:xfrm>
            <a:off x="1684973" y="5587484"/>
            <a:ext cx="2354461" cy="294323"/>
          </a:xfrm>
          <a:prstGeom prst="rect">
            <a:avLst/>
          </a:prstGeom>
          <a:noFill/>
          <a:ln/>
        </p:spPr>
        <p:txBody>
          <a:bodyPr wrap="none" lIns="0" tIns="0" rIns="0" bIns="0" rtlCol="0" anchor="t"/>
          <a:lstStyle/>
          <a:p>
            <a:pPr marL="0" indent="0" algn="ctr">
              <a:lnSpc>
                <a:spcPts val="2300"/>
              </a:lnSpc>
              <a:buNone/>
            </a:pPr>
            <a:r>
              <a:rPr lang="en-US" sz="1850" dirty="0">
                <a:solidFill>
                  <a:srgbClr val="DCD7E5"/>
                </a:solidFill>
                <a:latin typeface="Montserrat" pitchFamily="34" charset="0"/>
                <a:ea typeface="Montserrat" pitchFamily="34" charset="-122"/>
                <a:cs typeface="Montserrat" pitchFamily="34" charset="-120"/>
              </a:rPr>
              <a:t>Intent Accuracy</a:t>
            </a:r>
            <a:endParaRPr lang="en-US" sz="1850" dirty="0"/>
          </a:p>
        </p:txBody>
      </p:sp>
      <p:sp>
        <p:nvSpPr>
          <p:cNvPr id="7" name="Text 4"/>
          <p:cNvSpPr/>
          <p:nvPr/>
        </p:nvSpPr>
        <p:spPr>
          <a:xfrm>
            <a:off x="753427" y="5994797"/>
            <a:ext cx="4217551" cy="602694"/>
          </a:xfrm>
          <a:prstGeom prst="rect">
            <a:avLst/>
          </a:prstGeom>
          <a:noFill/>
          <a:ln/>
        </p:spPr>
        <p:txBody>
          <a:bodyPr wrap="square" lIns="0" tIns="0" rIns="0" bIns="0" rtlCol="0" anchor="t"/>
          <a:lstStyle/>
          <a:p>
            <a:pPr marL="0" indent="0" algn="ctr">
              <a:lnSpc>
                <a:spcPts val="2350"/>
              </a:lnSpc>
              <a:buNone/>
            </a:pPr>
            <a:r>
              <a:rPr lang="en-US" sz="1450" dirty="0">
                <a:solidFill>
                  <a:srgbClr val="DCD7E5"/>
                </a:solidFill>
                <a:latin typeface="Heebo Light" pitchFamily="34" charset="0"/>
                <a:ea typeface="Heebo Light" pitchFamily="34" charset="-122"/>
                <a:cs typeface="Heebo Light" pitchFamily="34" charset="-120"/>
              </a:rPr>
              <a:t>High precision in classifying user intents across banking categories.</a:t>
            </a:r>
            <a:endParaRPr lang="en-US" sz="1450" dirty="0"/>
          </a:p>
        </p:txBody>
      </p:sp>
      <p:sp>
        <p:nvSpPr>
          <p:cNvPr id="8" name="Text 5"/>
          <p:cNvSpPr/>
          <p:nvPr/>
        </p:nvSpPr>
        <p:spPr>
          <a:xfrm>
            <a:off x="6156603" y="3703915"/>
            <a:ext cx="2316718" cy="470892"/>
          </a:xfrm>
          <a:prstGeom prst="rect">
            <a:avLst/>
          </a:prstGeom>
          <a:noFill/>
          <a:ln/>
        </p:spPr>
        <p:txBody>
          <a:bodyPr wrap="none" lIns="0" tIns="0" rIns="0" bIns="0" rtlCol="0" anchor="t"/>
          <a:lstStyle/>
          <a:p>
            <a:pPr marL="0" indent="0" algn="ctr">
              <a:lnSpc>
                <a:spcPts val="3700"/>
              </a:lnSpc>
              <a:buNone/>
            </a:pPr>
            <a:r>
              <a:rPr lang="en-US" sz="3700" dirty="0">
                <a:solidFill>
                  <a:srgbClr val="DCD7E5"/>
                </a:solidFill>
                <a:latin typeface="Montserrat" pitchFamily="34" charset="0"/>
                <a:ea typeface="Montserrat" pitchFamily="34" charset="-122"/>
                <a:cs typeface="Montserrat" pitchFamily="34" charset="-120"/>
              </a:rPr>
              <a:t>95%</a:t>
            </a:r>
            <a:endParaRPr lang="en-US" sz="3700" dirty="0"/>
          </a:p>
        </p:txBody>
      </p:sp>
      <p:pic>
        <p:nvPicPr>
          <p:cNvPr id="9" name="Image 1" descr="preencoded.png"/>
          <p:cNvPicPr>
            <a:picLocks noChangeAspect="1"/>
          </p:cNvPicPr>
          <p:nvPr/>
        </p:nvPicPr>
        <p:blipFill>
          <a:blip r:embed="rId4"/>
          <a:stretch>
            <a:fillRect/>
          </a:stretch>
        </p:blipFill>
        <p:spPr>
          <a:xfrm>
            <a:off x="5902404" y="2526744"/>
            <a:ext cx="2825353" cy="2825353"/>
          </a:xfrm>
          <a:prstGeom prst="rect">
            <a:avLst/>
          </a:prstGeom>
        </p:spPr>
      </p:pic>
      <p:sp>
        <p:nvSpPr>
          <p:cNvPr id="10" name="Text 6"/>
          <p:cNvSpPr/>
          <p:nvPr/>
        </p:nvSpPr>
        <p:spPr>
          <a:xfrm>
            <a:off x="6137910" y="5587484"/>
            <a:ext cx="2354461" cy="294323"/>
          </a:xfrm>
          <a:prstGeom prst="rect">
            <a:avLst/>
          </a:prstGeom>
          <a:noFill/>
          <a:ln/>
        </p:spPr>
        <p:txBody>
          <a:bodyPr wrap="none" lIns="0" tIns="0" rIns="0" bIns="0" rtlCol="0" anchor="t"/>
          <a:lstStyle/>
          <a:p>
            <a:pPr marL="0" indent="0" algn="ctr">
              <a:lnSpc>
                <a:spcPts val="2300"/>
              </a:lnSpc>
              <a:buNone/>
            </a:pPr>
            <a:r>
              <a:rPr lang="en-US" sz="1850" dirty="0">
                <a:solidFill>
                  <a:srgbClr val="DCD7E5"/>
                </a:solidFill>
                <a:latin typeface="Montserrat" pitchFamily="34" charset="0"/>
                <a:ea typeface="Montserrat" pitchFamily="34" charset="-122"/>
                <a:cs typeface="Montserrat" pitchFamily="34" charset="-120"/>
              </a:rPr>
              <a:t>Entity Extraction</a:t>
            </a:r>
            <a:endParaRPr lang="en-US" sz="1850" dirty="0"/>
          </a:p>
        </p:txBody>
      </p:sp>
      <p:sp>
        <p:nvSpPr>
          <p:cNvPr id="11" name="Text 7"/>
          <p:cNvSpPr/>
          <p:nvPr/>
        </p:nvSpPr>
        <p:spPr>
          <a:xfrm>
            <a:off x="5206365" y="5994797"/>
            <a:ext cx="4217551" cy="602694"/>
          </a:xfrm>
          <a:prstGeom prst="rect">
            <a:avLst/>
          </a:prstGeom>
          <a:noFill/>
          <a:ln/>
        </p:spPr>
        <p:txBody>
          <a:bodyPr wrap="square" lIns="0" tIns="0" rIns="0" bIns="0" rtlCol="0" anchor="t"/>
          <a:lstStyle/>
          <a:p>
            <a:pPr marL="0" indent="0" algn="ctr">
              <a:lnSpc>
                <a:spcPts val="2350"/>
              </a:lnSpc>
              <a:buNone/>
            </a:pPr>
            <a:r>
              <a:rPr lang="en-US" sz="1450" dirty="0">
                <a:solidFill>
                  <a:srgbClr val="DCD7E5"/>
                </a:solidFill>
                <a:latin typeface="Heebo Light" pitchFamily="34" charset="0"/>
                <a:ea typeface="Heebo Light" pitchFamily="34" charset="-122"/>
                <a:cs typeface="Heebo Light" pitchFamily="34" charset="-120"/>
              </a:rPr>
              <a:t>Effective recognition and extraction of numerical and contextual values.</a:t>
            </a:r>
            <a:endParaRPr lang="en-US" sz="1450" dirty="0"/>
          </a:p>
        </p:txBody>
      </p:sp>
      <p:sp>
        <p:nvSpPr>
          <p:cNvPr id="12" name="Text 8"/>
          <p:cNvSpPr/>
          <p:nvPr/>
        </p:nvSpPr>
        <p:spPr>
          <a:xfrm>
            <a:off x="10609540" y="3703915"/>
            <a:ext cx="2316718" cy="470892"/>
          </a:xfrm>
          <a:prstGeom prst="rect">
            <a:avLst/>
          </a:prstGeom>
          <a:noFill/>
          <a:ln/>
        </p:spPr>
        <p:txBody>
          <a:bodyPr wrap="none" lIns="0" tIns="0" rIns="0" bIns="0" rtlCol="0" anchor="t"/>
          <a:lstStyle/>
          <a:p>
            <a:pPr marL="0" indent="0" algn="ctr">
              <a:lnSpc>
                <a:spcPts val="3700"/>
              </a:lnSpc>
              <a:buNone/>
            </a:pPr>
            <a:r>
              <a:rPr lang="en-US" sz="3700" dirty="0">
                <a:solidFill>
                  <a:srgbClr val="DCD7E5"/>
                </a:solidFill>
                <a:latin typeface="Montserrat" pitchFamily="34" charset="0"/>
                <a:ea typeface="Montserrat" pitchFamily="34" charset="-122"/>
                <a:cs typeface="Montserrat" pitchFamily="34" charset="-120"/>
              </a:rPr>
              <a:t>100%</a:t>
            </a:r>
            <a:endParaRPr lang="en-US" sz="3700" dirty="0"/>
          </a:p>
        </p:txBody>
      </p:sp>
      <p:pic>
        <p:nvPicPr>
          <p:cNvPr id="13" name="Image 2" descr="preencoded.png"/>
          <p:cNvPicPr>
            <a:picLocks noChangeAspect="1"/>
          </p:cNvPicPr>
          <p:nvPr/>
        </p:nvPicPr>
        <p:blipFill>
          <a:blip r:embed="rId5"/>
          <a:stretch>
            <a:fillRect/>
          </a:stretch>
        </p:blipFill>
        <p:spPr>
          <a:xfrm>
            <a:off x="10355342" y="2526744"/>
            <a:ext cx="2825353" cy="2825353"/>
          </a:xfrm>
          <a:prstGeom prst="rect">
            <a:avLst/>
          </a:prstGeom>
        </p:spPr>
      </p:pic>
      <p:sp>
        <p:nvSpPr>
          <p:cNvPr id="14" name="Text 9"/>
          <p:cNvSpPr/>
          <p:nvPr/>
        </p:nvSpPr>
        <p:spPr>
          <a:xfrm>
            <a:off x="10572393" y="5587484"/>
            <a:ext cx="2391251" cy="294323"/>
          </a:xfrm>
          <a:prstGeom prst="rect">
            <a:avLst/>
          </a:prstGeom>
          <a:noFill/>
          <a:ln/>
        </p:spPr>
        <p:txBody>
          <a:bodyPr wrap="none" lIns="0" tIns="0" rIns="0" bIns="0" rtlCol="0" anchor="t"/>
          <a:lstStyle/>
          <a:p>
            <a:pPr marL="0" indent="0" algn="ctr">
              <a:lnSpc>
                <a:spcPts val="2300"/>
              </a:lnSpc>
              <a:buNone/>
            </a:pPr>
            <a:r>
              <a:rPr lang="en-US" sz="1850" dirty="0">
                <a:solidFill>
                  <a:srgbClr val="DCD7E5"/>
                </a:solidFill>
                <a:latin typeface="Montserrat" pitchFamily="34" charset="0"/>
                <a:ea typeface="Montserrat" pitchFamily="34" charset="-122"/>
                <a:cs typeface="Montserrat" pitchFamily="34" charset="-120"/>
              </a:rPr>
              <a:t>Core Understanding</a:t>
            </a:r>
            <a:endParaRPr lang="en-US" sz="1850" dirty="0"/>
          </a:p>
        </p:txBody>
      </p:sp>
      <p:sp>
        <p:nvSpPr>
          <p:cNvPr id="15" name="Text 10"/>
          <p:cNvSpPr/>
          <p:nvPr/>
        </p:nvSpPr>
        <p:spPr>
          <a:xfrm>
            <a:off x="9659303" y="5994797"/>
            <a:ext cx="4217551" cy="301347"/>
          </a:xfrm>
          <a:prstGeom prst="rect">
            <a:avLst/>
          </a:prstGeom>
          <a:noFill/>
          <a:ln/>
        </p:spPr>
        <p:txBody>
          <a:bodyPr wrap="none" lIns="0" tIns="0" rIns="0" bIns="0" rtlCol="0" anchor="t"/>
          <a:lstStyle/>
          <a:p>
            <a:pPr marL="0" indent="0" algn="ctr">
              <a:lnSpc>
                <a:spcPts val="2350"/>
              </a:lnSpc>
              <a:buNone/>
            </a:pPr>
            <a:r>
              <a:rPr lang="en-US" sz="1450" dirty="0">
                <a:solidFill>
                  <a:srgbClr val="DCD7E5"/>
                </a:solidFill>
                <a:latin typeface="Heebo Light" pitchFamily="34" charset="0"/>
                <a:ea typeface="Heebo Light" pitchFamily="34" charset="-122"/>
                <a:cs typeface="Heebo Light" pitchFamily="34" charset="-120"/>
              </a:rPr>
              <a:t>Ensured the chatbot comprehends user requests.</a:t>
            </a:r>
            <a:endParaRPr lang="en-US" sz="1450" dirty="0"/>
          </a:p>
        </p:txBody>
      </p:sp>
      <p:sp>
        <p:nvSpPr>
          <p:cNvPr id="16" name="Text 11"/>
          <p:cNvSpPr/>
          <p:nvPr/>
        </p:nvSpPr>
        <p:spPr>
          <a:xfrm>
            <a:off x="753427" y="6809303"/>
            <a:ext cx="13123545" cy="602694"/>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This crucial phase confirmed the chatbot's ability to accurately understand what users are asking, which is paramount for intelligent conversation handling in subsequent development stages. The precise identification of intents and entities acts as the bedrock upon which the entire conversational logic is built.</a:t>
            </a:r>
            <a:endParaRPr lang="en-US" sz="1450" dirty="0"/>
          </a:p>
        </p:txBody>
      </p:sp>
      <p:pic>
        <p:nvPicPr>
          <p:cNvPr id="17" name="Picture 16">
            <a:extLst>
              <a:ext uri="{FF2B5EF4-FFF2-40B4-BE49-F238E27FC236}">
                <a16:creationId xmlns:a16="http://schemas.microsoft.com/office/drawing/2014/main" id="{06B3FE72-D4CB-D794-2239-84E3A972243C}"/>
              </a:ext>
            </a:extLst>
          </p:cNvPr>
          <p:cNvPicPr>
            <a:picLocks noChangeAspect="1"/>
          </p:cNvPicPr>
          <p:nvPr/>
        </p:nvPicPr>
        <p:blipFill>
          <a:blip r:embed="rId6"/>
          <a:stretch>
            <a:fillRect/>
          </a:stretch>
        </p:blipFill>
        <p:spPr>
          <a:xfrm>
            <a:off x="12694024" y="7714920"/>
            <a:ext cx="1836067" cy="4035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97449"/>
            <a:ext cx="12487632" cy="496133"/>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Milestone 2: Implementing Response &amp; Dialogue Management</a:t>
            </a:r>
            <a:endParaRPr lang="en-US" sz="3100" dirty="0"/>
          </a:p>
        </p:txBody>
      </p:sp>
      <p:sp>
        <p:nvSpPr>
          <p:cNvPr id="3" name="Text 1"/>
          <p:cNvSpPr/>
          <p:nvPr/>
        </p:nvSpPr>
        <p:spPr>
          <a:xfrm>
            <a:off x="793790" y="239041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Building upon the strong foundation of intent and entity recognition, Milestone 2 focused on empowering the chatbot to manage conversations logically and effectively. This involved developing sophisticated mechanisms to ensure seamless and contextually appropriate interactions.</a:t>
            </a:r>
            <a:endParaRPr lang="en-US" sz="1550" dirty="0"/>
          </a:p>
        </p:txBody>
      </p:sp>
      <p:sp>
        <p:nvSpPr>
          <p:cNvPr id="4" name="Text 2"/>
          <p:cNvSpPr/>
          <p:nvPr/>
        </p:nvSpPr>
        <p:spPr>
          <a:xfrm>
            <a:off x="793790" y="3248739"/>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Montserrat Light" pitchFamily="34" charset="0"/>
                <a:ea typeface="Montserrat Light" pitchFamily="34" charset="-122"/>
                <a:cs typeface="Montserrat Light" pitchFamily="34" charset="-120"/>
              </a:rPr>
              <a:t>01</a:t>
            </a:r>
            <a:endParaRPr lang="en-US" sz="1550" dirty="0"/>
          </a:p>
        </p:txBody>
      </p:sp>
      <p:pic>
        <p:nvPicPr>
          <p:cNvPr id="5" name="Image 0" descr="preencoded.png"/>
          <p:cNvPicPr>
            <a:picLocks noChangeAspect="1"/>
          </p:cNvPicPr>
          <p:nvPr/>
        </p:nvPicPr>
        <p:blipFill>
          <a:blip r:embed="rId3"/>
          <a:stretch>
            <a:fillRect/>
          </a:stretch>
        </p:blipFill>
        <p:spPr>
          <a:xfrm>
            <a:off x="793790" y="3563064"/>
            <a:ext cx="4215289" cy="22860"/>
          </a:xfrm>
          <a:prstGeom prst="rect">
            <a:avLst/>
          </a:prstGeom>
        </p:spPr>
      </p:pic>
      <p:sp>
        <p:nvSpPr>
          <p:cNvPr id="6" name="Text 3"/>
          <p:cNvSpPr/>
          <p:nvPr/>
        </p:nvSpPr>
        <p:spPr>
          <a:xfrm>
            <a:off x="793790" y="3707963"/>
            <a:ext cx="2830354"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Rule-Based Responses</a:t>
            </a:r>
            <a:endParaRPr lang="en-US" sz="1950" dirty="0"/>
          </a:p>
        </p:txBody>
      </p:sp>
      <p:sp>
        <p:nvSpPr>
          <p:cNvPr id="7" name="Text 4"/>
          <p:cNvSpPr/>
          <p:nvPr/>
        </p:nvSpPr>
        <p:spPr>
          <a:xfrm>
            <a:off x="793790" y="4137184"/>
            <a:ext cx="4215289"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Implemented pre-defined answers for common and straightforward queries, ensuring consistency.</a:t>
            </a:r>
            <a:endParaRPr lang="en-US" sz="1550" dirty="0"/>
          </a:p>
        </p:txBody>
      </p:sp>
      <p:sp>
        <p:nvSpPr>
          <p:cNvPr id="8" name="Text 5"/>
          <p:cNvSpPr/>
          <p:nvPr/>
        </p:nvSpPr>
        <p:spPr>
          <a:xfrm>
            <a:off x="5207437" y="3248739"/>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Montserrat Light" pitchFamily="34" charset="0"/>
                <a:ea typeface="Montserrat Light" pitchFamily="34" charset="-122"/>
                <a:cs typeface="Montserrat Light" pitchFamily="34" charset="-120"/>
              </a:rPr>
              <a:t>02</a:t>
            </a:r>
            <a:endParaRPr lang="en-US" sz="1550" dirty="0"/>
          </a:p>
        </p:txBody>
      </p:sp>
      <p:pic>
        <p:nvPicPr>
          <p:cNvPr id="9" name="Image 1" descr="preencoded.png"/>
          <p:cNvPicPr>
            <a:picLocks noChangeAspect="1"/>
          </p:cNvPicPr>
          <p:nvPr/>
        </p:nvPicPr>
        <p:blipFill>
          <a:blip r:embed="rId3"/>
          <a:stretch>
            <a:fillRect/>
          </a:stretch>
        </p:blipFill>
        <p:spPr>
          <a:xfrm>
            <a:off x="5207437" y="3563064"/>
            <a:ext cx="4215408" cy="22860"/>
          </a:xfrm>
          <a:prstGeom prst="rect">
            <a:avLst/>
          </a:prstGeom>
        </p:spPr>
      </p:pic>
      <p:sp>
        <p:nvSpPr>
          <p:cNvPr id="10" name="Text 6"/>
          <p:cNvSpPr/>
          <p:nvPr/>
        </p:nvSpPr>
        <p:spPr>
          <a:xfrm>
            <a:off x="5207437" y="3707963"/>
            <a:ext cx="3162419"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Contextual Conversations</a:t>
            </a:r>
            <a:endParaRPr lang="en-US" sz="1950" dirty="0"/>
          </a:p>
        </p:txBody>
      </p:sp>
      <p:sp>
        <p:nvSpPr>
          <p:cNvPr id="11" name="Text 7"/>
          <p:cNvSpPr/>
          <p:nvPr/>
        </p:nvSpPr>
        <p:spPr>
          <a:xfrm>
            <a:off x="5207437" y="4137184"/>
            <a:ext cx="4215408"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Developed logic to maintain context across multi-turn interactions, allowing for more natural dialogues.</a:t>
            </a:r>
            <a:endParaRPr lang="en-US" sz="1550" dirty="0"/>
          </a:p>
        </p:txBody>
      </p:sp>
      <p:sp>
        <p:nvSpPr>
          <p:cNvPr id="12" name="Text 8"/>
          <p:cNvSpPr/>
          <p:nvPr/>
        </p:nvSpPr>
        <p:spPr>
          <a:xfrm>
            <a:off x="9621203" y="3248739"/>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Montserrat Light" pitchFamily="34" charset="0"/>
                <a:ea typeface="Montserrat Light" pitchFamily="34" charset="-122"/>
                <a:cs typeface="Montserrat Light" pitchFamily="34" charset="-120"/>
              </a:rPr>
              <a:t>03</a:t>
            </a:r>
            <a:endParaRPr lang="en-US" sz="1550" dirty="0"/>
          </a:p>
        </p:txBody>
      </p:sp>
      <p:pic>
        <p:nvPicPr>
          <p:cNvPr id="13" name="Image 2" descr="preencoded.png"/>
          <p:cNvPicPr>
            <a:picLocks noChangeAspect="1"/>
          </p:cNvPicPr>
          <p:nvPr/>
        </p:nvPicPr>
        <p:blipFill>
          <a:blip r:embed="rId3"/>
          <a:stretch>
            <a:fillRect/>
          </a:stretch>
        </p:blipFill>
        <p:spPr>
          <a:xfrm>
            <a:off x="9621203" y="3563064"/>
            <a:ext cx="4215289" cy="22860"/>
          </a:xfrm>
          <a:prstGeom prst="rect">
            <a:avLst/>
          </a:prstGeom>
        </p:spPr>
      </p:pic>
      <p:sp>
        <p:nvSpPr>
          <p:cNvPr id="14" name="Text 9"/>
          <p:cNvSpPr/>
          <p:nvPr/>
        </p:nvSpPr>
        <p:spPr>
          <a:xfrm>
            <a:off x="9621203" y="370796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Fallback Handling</a:t>
            </a:r>
            <a:endParaRPr lang="en-US" sz="1950" dirty="0"/>
          </a:p>
        </p:txBody>
      </p:sp>
      <p:sp>
        <p:nvSpPr>
          <p:cNvPr id="15" name="Text 10"/>
          <p:cNvSpPr/>
          <p:nvPr/>
        </p:nvSpPr>
        <p:spPr>
          <a:xfrm>
            <a:off x="9621203" y="4137184"/>
            <a:ext cx="4215289" cy="127015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Integrated graceful fallback mechanisms for instances where user intent confidence is low or queries are ambiguous, guiding users to alternative support.</a:t>
            </a:r>
            <a:endParaRPr lang="en-US" sz="1550" dirty="0"/>
          </a:p>
        </p:txBody>
      </p:sp>
      <p:sp>
        <p:nvSpPr>
          <p:cNvPr id="16" name="Text 11"/>
          <p:cNvSpPr/>
          <p:nvPr/>
        </p:nvSpPr>
        <p:spPr>
          <a:xfrm>
            <a:off x="793790" y="5779413"/>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By establishing robust response and dialogue management, the chatbot can now engage in more meaningful and helpful conversations, ensuring a positive user experience even when faced with complex or unclear requests. This milestone was critical in transforming raw NLU capabilities into a truly conversational AI.</a:t>
            </a:r>
            <a:endParaRPr lang="en-US" sz="1550" dirty="0"/>
          </a:p>
        </p:txBody>
      </p:sp>
      <p:pic>
        <p:nvPicPr>
          <p:cNvPr id="17" name="Picture 16">
            <a:extLst>
              <a:ext uri="{FF2B5EF4-FFF2-40B4-BE49-F238E27FC236}">
                <a16:creationId xmlns:a16="http://schemas.microsoft.com/office/drawing/2014/main" id="{1A6706BB-6DF2-9F75-58A6-57B1612FE8E4}"/>
              </a:ext>
            </a:extLst>
          </p:cNvPr>
          <p:cNvPicPr>
            <a:picLocks noChangeAspect="1"/>
          </p:cNvPicPr>
          <p:nvPr/>
        </p:nvPicPr>
        <p:blipFill>
          <a:blip r:embed="rId4"/>
          <a:stretch>
            <a:fillRect/>
          </a:stretch>
        </p:blipFill>
        <p:spPr>
          <a:xfrm>
            <a:off x="12694024" y="7714920"/>
            <a:ext cx="1836067" cy="4035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1727</Words>
  <Application>Microsoft Office PowerPoint</Application>
  <PresentationFormat>Custom</PresentationFormat>
  <Paragraphs>163</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Heebo Light</vt:lpstr>
      <vt:lpstr>Montserrat</vt:lpstr>
      <vt:lpstr>Montserrat Light</vt:lpstr>
      <vt:lpstr>Algerian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Aitha Rohith Kumar</cp:lastModifiedBy>
  <cp:revision>4</cp:revision>
  <dcterms:created xsi:type="dcterms:W3CDTF">2026-01-05T13:11:01Z</dcterms:created>
  <dcterms:modified xsi:type="dcterms:W3CDTF">2026-01-05T13:38:36Z</dcterms:modified>
</cp:coreProperties>
</file>